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6" r:id="rId1"/>
  </p:sldMasterIdLst>
  <p:sldIdLst>
    <p:sldId id="289" r:id="rId2"/>
    <p:sldId id="256" r:id="rId3"/>
    <p:sldId id="257" r:id="rId4"/>
    <p:sldId id="294" r:id="rId5"/>
    <p:sldId id="306" r:id="rId6"/>
    <p:sldId id="320" r:id="rId7"/>
    <p:sldId id="297" r:id="rId8"/>
    <p:sldId id="298" r:id="rId9"/>
    <p:sldId id="290" r:id="rId10"/>
    <p:sldId id="299" r:id="rId11"/>
    <p:sldId id="303" r:id="rId12"/>
    <p:sldId id="307" r:id="rId13"/>
    <p:sldId id="311" r:id="rId14"/>
    <p:sldId id="315" r:id="rId15"/>
    <p:sldId id="291" r:id="rId16"/>
    <p:sldId id="300" r:id="rId17"/>
    <p:sldId id="304" r:id="rId18"/>
    <p:sldId id="308" r:id="rId19"/>
    <p:sldId id="312" r:id="rId20"/>
    <p:sldId id="317" r:id="rId21"/>
    <p:sldId id="292" r:id="rId22"/>
    <p:sldId id="301" r:id="rId23"/>
    <p:sldId id="305" r:id="rId24"/>
    <p:sldId id="309" r:id="rId25"/>
    <p:sldId id="313" r:id="rId26"/>
    <p:sldId id="316" r:id="rId27"/>
    <p:sldId id="293" r:id="rId28"/>
    <p:sldId id="302" r:id="rId29"/>
    <p:sldId id="295" r:id="rId30"/>
    <p:sldId id="310" r:id="rId31"/>
    <p:sldId id="314" r:id="rId32"/>
    <p:sldId id="318" r:id="rId33"/>
  </p:sldIdLst>
  <p:sldSz cx="9144000" cy="6858000" type="screen4x3"/>
  <p:notesSz cx="6858000" cy="9144000"/>
  <p:custDataLst>
    <p:tags r:id="rId3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CC0066"/>
    <a:srgbClr val="A50021"/>
    <a:srgbClr val="5C0000"/>
    <a:srgbClr val="660033"/>
    <a:srgbClr val="FF9933"/>
    <a:srgbClr val="9ED561"/>
    <a:srgbClr val="FFFFFF"/>
    <a:srgbClr val="3CC2F2"/>
    <a:srgbClr val="FF99FF"/>
    <a:srgbClr val="6600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90" autoAdjust="0"/>
    <p:restoredTop sz="94693" autoAdjust="0"/>
  </p:normalViewPr>
  <p:slideViewPr>
    <p:cSldViewPr>
      <p:cViewPr>
        <p:scale>
          <a:sx n="91" d="100"/>
          <a:sy n="91" d="100"/>
        </p:scale>
        <p:origin x="-252" y="8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710CA5-5166-4BDE-823A-BA68DF10662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710CA5-5166-4BDE-823A-BA68DF10662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465CED-262B-498B-B2E9-002AACFB36D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pPr>
              <a:defRPr/>
            </a:pPr>
            <a:fld id="{EF710CA5-5166-4BDE-823A-BA68DF10662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710CA5-5166-4BDE-823A-BA68DF10662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710CA5-5166-4BDE-823A-BA68DF10662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710CA5-5166-4BDE-823A-BA68DF10662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228600" y="228600"/>
            <a:ext cx="8763000" cy="6400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710CA5-5166-4BDE-823A-BA68DF10662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710CA5-5166-4BDE-823A-BA68DF10662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EF710CA5-5166-4BDE-823A-BA68DF10662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slide" Target="slide14.xml"/><Relationship Id="rId18" Type="http://schemas.openxmlformats.org/officeDocument/2006/relationships/slide" Target="slide19.xml"/><Relationship Id="rId26" Type="http://schemas.openxmlformats.org/officeDocument/2006/relationships/slide" Target="slide28.xml"/><Relationship Id="rId3" Type="http://schemas.openxmlformats.org/officeDocument/2006/relationships/slide" Target="slide3.xml"/><Relationship Id="rId21" Type="http://schemas.openxmlformats.org/officeDocument/2006/relationships/slide" Target="slide21.xml"/><Relationship Id="rId7" Type="http://schemas.openxmlformats.org/officeDocument/2006/relationships/slide" Target="slide8.xml"/><Relationship Id="rId12" Type="http://schemas.openxmlformats.org/officeDocument/2006/relationships/slide" Target="slide13.xml"/><Relationship Id="rId17" Type="http://schemas.openxmlformats.org/officeDocument/2006/relationships/slide" Target="slide17.xml"/><Relationship Id="rId25" Type="http://schemas.openxmlformats.org/officeDocument/2006/relationships/slide" Target="slide26.xml"/><Relationship Id="rId2" Type="http://schemas.openxmlformats.org/officeDocument/2006/relationships/slide" Target="slide4.xml"/><Relationship Id="rId16" Type="http://schemas.openxmlformats.org/officeDocument/2006/relationships/slide" Target="slide18.xml"/><Relationship Id="rId20" Type="http://schemas.openxmlformats.org/officeDocument/2006/relationships/slide" Target="slide22.xml"/><Relationship Id="rId29" Type="http://schemas.openxmlformats.org/officeDocument/2006/relationships/slide" Target="slide5.xml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11" Type="http://schemas.openxmlformats.org/officeDocument/2006/relationships/slide" Target="slide11.xml"/><Relationship Id="rId24" Type="http://schemas.openxmlformats.org/officeDocument/2006/relationships/slide" Target="slide25.xml"/><Relationship Id="rId5" Type="http://schemas.openxmlformats.org/officeDocument/2006/relationships/slide" Target="slide29.xml"/><Relationship Id="rId15" Type="http://schemas.openxmlformats.org/officeDocument/2006/relationships/slide" Target="slide15.xml"/><Relationship Id="rId23" Type="http://schemas.openxmlformats.org/officeDocument/2006/relationships/slide" Target="slide23.xml"/><Relationship Id="rId28" Type="http://schemas.openxmlformats.org/officeDocument/2006/relationships/slide" Target="slide30.xml"/><Relationship Id="rId10" Type="http://schemas.openxmlformats.org/officeDocument/2006/relationships/slide" Target="slide12.xml"/><Relationship Id="rId19" Type="http://schemas.openxmlformats.org/officeDocument/2006/relationships/slide" Target="slide20.xml"/><Relationship Id="rId31" Type="http://schemas.openxmlformats.org/officeDocument/2006/relationships/slide" Target="slide32.xml"/><Relationship Id="rId4" Type="http://schemas.openxmlformats.org/officeDocument/2006/relationships/slide" Target="slide6.xml"/><Relationship Id="rId9" Type="http://schemas.openxmlformats.org/officeDocument/2006/relationships/slide" Target="slide9.xml"/><Relationship Id="rId14" Type="http://schemas.openxmlformats.org/officeDocument/2006/relationships/slide" Target="slide16.xml"/><Relationship Id="rId22" Type="http://schemas.openxmlformats.org/officeDocument/2006/relationships/slide" Target="slide24.xml"/><Relationship Id="rId27" Type="http://schemas.openxmlformats.org/officeDocument/2006/relationships/slide" Target="slide27.xml"/><Relationship Id="rId30" Type="http://schemas.openxmlformats.org/officeDocument/2006/relationships/slide" Target="slide3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447800" y="457200"/>
            <a:ext cx="556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tabLst>
                <a:tab pos="2970213" algn="ctr"/>
                <a:tab pos="5940425" algn="r"/>
              </a:tabLst>
            </a:pPr>
            <a:endParaRPr lang="ru-RU" sz="1400" dirty="0" smtClean="0">
              <a:latin typeface="+mj-lt"/>
            </a:endParaRPr>
          </a:p>
        </p:txBody>
      </p:sp>
      <p:sp>
        <p:nvSpPr>
          <p:cNvPr id="2" name="WordArt 2"/>
          <p:cNvSpPr>
            <a:spLocks noChangeArrowheads="1" noChangeShapeType="1" noTextEdit="1"/>
          </p:cNvSpPr>
          <p:nvPr/>
        </p:nvSpPr>
        <p:spPr bwMode="auto">
          <a:xfrm>
            <a:off x="642910" y="928670"/>
            <a:ext cx="8072494" cy="306706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endParaRPr lang="ru-RU" sz="3600" b="1" kern="10" spc="0" dirty="0">
              <a:ln w="19050">
                <a:solidFill>
                  <a:srgbClr val="5C0000"/>
                </a:solidFill>
                <a:round/>
                <a:headEnd/>
                <a:tailEnd/>
              </a:ln>
              <a:solidFill>
                <a:srgbClr val="C00000"/>
              </a:solidFill>
              <a:effectLst/>
              <a:latin typeface="Georgia"/>
            </a:endParaRPr>
          </a:p>
        </p:txBody>
      </p:sp>
      <p:sp>
        <p:nvSpPr>
          <p:cNvPr id="1027" name="WordArt 3"/>
          <p:cNvSpPr>
            <a:spLocks noChangeArrowheads="1" noChangeShapeType="1" noTextEdit="1"/>
          </p:cNvSpPr>
          <p:nvPr/>
        </p:nvSpPr>
        <p:spPr bwMode="auto">
          <a:xfrm>
            <a:off x="3857620" y="4286256"/>
            <a:ext cx="4324356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endParaRPr lang="ru-RU" sz="3600" b="1" i="1" kern="10" spc="0" dirty="0">
              <a:ln w="19050">
                <a:solidFill>
                  <a:srgbClr val="800000"/>
                </a:solidFill>
                <a:round/>
                <a:headEnd/>
                <a:tailEnd/>
              </a:ln>
              <a:solidFill>
                <a:srgbClr val="A50021"/>
              </a:solidFill>
              <a:effectLst/>
              <a:latin typeface="Garamond"/>
            </a:endParaRPr>
          </a:p>
        </p:txBody>
      </p:sp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1043608" y="332656"/>
            <a:ext cx="7560840" cy="4176464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 rtl="0"/>
            <a:r>
              <a:rPr lang="ru-RU" sz="3600" b="1" kern="10" spc="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107763" dir="2700000" algn="ctr" rotWithShape="0">
                    <a:srgbClr val="FFFFFF"/>
                  </a:outerShdw>
                </a:effectLst>
                <a:latin typeface="Constantia"/>
              </a:rPr>
              <a:t>Космический</a:t>
            </a:r>
          </a:p>
          <a:p>
            <a:pPr algn="ctr" rtl="0"/>
            <a:r>
              <a:rPr lang="ru-RU" sz="3600" b="1" kern="10" spc="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107763" dir="2700000" algn="ctr" rotWithShape="0">
                    <a:srgbClr val="FFFFFF"/>
                  </a:outerShdw>
                </a:effectLst>
                <a:latin typeface="Constantia"/>
              </a:rPr>
              <a:t>калейдоскоп</a:t>
            </a:r>
            <a:endParaRPr lang="ru-RU" sz="3600" b="1" kern="10" spc="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effectLst>
                <a:outerShdw dist="107763" dir="2700000" algn="ctr" rotWithShape="0">
                  <a:srgbClr val="FFFFFF"/>
                </a:outerShdw>
              </a:effectLst>
              <a:latin typeface="Constantia"/>
            </a:endParaRPr>
          </a:p>
        </p:txBody>
      </p:sp>
      <p:sp>
        <p:nvSpPr>
          <p:cNvPr id="1028" name="WordArt 4"/>
          <p:cNvSpPr>
            <a:spLocks noChangeArrowheads="1" noChangeShapeType="1" noTextEdit="1"/>
          </p:cNvSpPr>
          <p:nvPr/>
        </p:nvSpPr>
        <p:spPr bwMode="auto">
          <a:xfrm>
            <a:off x="1835696" y="4797152"/>
            <a:ext cx="59436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endParaRPr lang="ru-RU" sz="3600" b="1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effectLst/>
              <a:latin typeface="Georgia"/>
            </a:endParaRPr>
          </a:p>
        </p:txBody>
      </p:sp>
      <p:sp>
        <p:nvSpPr>
          <p:cNvPr id="1029" name="WordArt 5"/>
          <p:cNvSpPr>
            <a:spLocks noChangeArrowheads="1" noChangeShapeType="1" noTextEdit="1"/>
          </p:cNvSpPr>
          <p:nvPr/>
        </p:nvSpPr>
        <p:spPr bwMode="auto">
          <a:xfrm>
            <a:off x="1907704" y="4653136"/>
            <a:ext cx="5976664" cy="38519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b="1" kern="10" spc="0" dirty="0" smtClean="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Georgia"/>
              </a:rPr>
              <a:t>Дню космонавтики посвящается</a:t>
            </a:r>
            <a:endParaRPr lang="ru-RU" sz="3600" b="1" kern="10" spc="0" dirty="0">
              <a:ln w="9525">
                <a:solidFill>
                  <a:srgbClr val="FFFFFF"/>
                </a:solidFill>
                <a:round/>
                <a:headEnd/>
                <a:tailEnd/>
              </a:ln>
              <a:solidFill>
                <a:srgbClr val="FF0000"/>
              </a:solidFill>
              <a:effectLst/>
              <a:latin typeface="Georgi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51"/>
          <p:cNvSpPr txBox="1">
            <a:spLocks noChangeArrowheads="1"/>
          </p:cNvSpPr>
          <p:nvPr/>
        </p:nvSpPr>
        <p:spPr bwMode="auto">
          <a:xfrm>
            <a:off x="899592" y="404664"/>
            <a:ext cx="8001056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>
              <a:spcBef>
                <a:spcPct val="50000"/>
              </a:spcBef>
            </a:pPr>
            <a:r>
              <a:rPr lang="ru-RU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993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Космические объекты 2</a:t>
            </a:r>
            <a:r>
              <a:rPr lang="en-US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993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00</a:t>
            </a:r>
            <a:endParaRPr lang="en-US" sz="40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FF9933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9" name="Text Box 19"/>
          <p:cNvSpPr txBox="1">
            <a:spLocks noChangeArrowheads="1"/>
          </p:cNvSpPr>
          <p:nvPr/>
        </p:nvSpPr>
        <p:spPr bwMode="auto">
          <a:xfrm>
            <a:off x="467544" y="5157192"/>
            <a:ext cx="356677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800" b="1" dirty="0" smtClean="0">
                <a:ln>
                  <a:solidFill>
                    <a:schemeClr val="tx1"/>
                  </a:solidFill>
                </a:ln>
                <a:solidFill>
                  <a:srgbClr val="A50021"/>
                </a:solidFill>
                <a:latin typeface="Calibri" pitchFamily="34" charset="0"/>
              </a:rPr>
              <a:t>Комета</a:t>
            </a:r>
            <a:endParaRPr lang="en-US" sz="4800" b="1" dirty="0">
              <a:ln>
                <a:solidFill>
                  <a:schemeClr val="tx1"/>
                </a:solidFill>
              </a:ln>
              <a:solidFill>
                <a:srgbClr val="A50021"/>
              </a:solidFill>
              <a:latin typeface="Calibri" pitchFamily="34" charset="0"/>
            </a:endParaRPr>
          </a:p>
        </p:txBody>
      </p:sp>
      <p:sp>
        <p:nvSpPr>
          <p:cNvPr id="10" name="Блок-схема: знак завершения 9"/>
          <p:cNvSpPr/>
          <p:nvPr/>
        </p:nvSpPr>
        <p:spPr>
          <a:xfrm>
            <a:off x="3276600" y="6172200"/>
            <a:ext cx="2590800" cy="381000"/>
          </a:xfrm>
          <a:prstGeom prst="flowChartTerminator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Правильный ответ</a:t>
            </a:r>
            <a:endParaRPr lang="ru-RU" sz="18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Штриховая стрелка вправо 10">
            <a:hlinkClick r:id="rId2" action="ppaction://hlinksldjump" highlightClick="1"/>
          </p:cNvPr>
          <p:cNvSpPr/>
          <p:nvPr/>
        </p:nvSpPr>
        <p:spPr>
          <a:xfrm>
            <a:off x="8077200" y="5867400"/>
            <a:ext cx="595200" cy="491400"/>
          </a:xfrm>
          <a:prstGeom prst="stripedRightArrow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67544" y="1124744"/>
            <a:ext cx="4536504" cy="175432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>
                <a:solidFill>
                  <a:schemeClr val="dk1"/>
                </a:solidFill>
                <a:latin typeface="+mn-lt"/>
              </a:rPr>
              <a:t>Небесное тело, имеющее </a:t>
            </a:r>
            <a:r>
              <a:rPr lang="ru-RU" dirty="0" smtClean="0">
                <a:solidFill>
                  <a:schemeClr val="dk1"/>
                </a:solidFill>
                <a:latin typeface="+mn-lt"/>
              </a:rPr>
              <a:t>хвост. Их на данный момент открыто более 6000</a:t>
            </a:r>
            <a:endParaRPr lang="ru-RU" dirty="0" smtClean="0">
              <a:solidFill>
                <a:schemeClr val="dk1"/>
              </a:solidFill>
              <a:latin typeface="+mn-lt"/>
            </a:endParaRPr>
          </a:p>
        </p:txBody>
      </p:sp>
      <p:pic>
        <p:nvPicPr>
          <p:cNvPr id="12" name="Рисунок 11" descr="https://naked-science.ru/wp-content/uploads/2019/09/field_image_comet0_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2348880"/>
            <a:ext cx="5040560" cy="3240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51"/>
          <p:cNvSpPr txBox="1">
            <a:spLocks noChangeArrowheads="1"/>
          </p:cNvSpPr>
          <p:nvPr/>
        </p:nvSpPr>
        <p:spPr bwMode="auto">
          <a:xfrm>
            <a:off x="1331640" y="404664"/>
            <a:ext cx="7215238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>
              <a:spcBef>
                <a:spcPct val="50000"/>
              </a:spcBef>
            </a:pPr>
            <a:r>
              <a:rPr lang="ru-RU" sz="4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993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Солнечная семья 2</a:t>
            </a:r>
            <a:r>
              <a:rPr lang="en-US" sz="4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993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00</a:t>
            </a:r>
            <a:endParaRPr lang="en-US" sz="44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FF9933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9" name="Text Box 19"/>
          <p:cNvSpPr txBox="1">
            <a:spLocks noChangeArrowheads="1"/>
          </p:cNvSpPr>
          <p:nvPr/>
        </p:nvSpPr>
        <p:spPr bwMode="auto">
          <a:xfrm>
            <a:off x="827584" y="5157192"/>
            <a:ext cx="554461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 dirty="0" smtClean="0">
                <a:ln>
                  <a:solidFill>
                    <a:schemeClr val="tx1"/>
                  </a:solidFill>
                </a:ln>
                <a:solidFill>
                  <a:srgbClr val="A50021"/>
                </a:solidFill>
                <a:latin typeface="Calibri" pitchFamily="34" charset="0"/>
              </a:rPr>
              <a:t>Меркурий и Юпитер</a:t>
            </a:r>
            <a:endParaRPr lang="en-US" sz="4000" b="1" dirty="0">
              <a:ln>
                <a:solidFill>
                  <a:schemeClr val="tx1"/>
                </a:solidFill>
              </a:ln>
              <a:solidFill>
                <a:srgbClr val="A50021"/>
              </a:solidFill>
              <a:latin typeface="Calibri" pitchFamily="34" charset="0"/>
            </a:endParaRPr>
          </a:p>
        </p:txBody>
      </p:sp>
      <p:sp>
        <p:nvSpPr>
          <p:cNvPr id="10" name="Блок-схема: знак завершения 9"/>
          <p:cNvSpPr/>
          <p:nvPr/>
        </p:nvSpPr>
        <p:spPr>
          <a:xfrm>
            <a:off x="3276600" y="6172200"/>
            <a:ext cx="2590800" cy="381000"/>
          </a:xfrm>
          <a:prstGeom prst="flowChartTerminator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Правильный ответ</a:t>
            </a:r>
            <a:endParaRPr lang="ru-RU" sz="18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Штриховая стрелка вправо 10">
            <a:hlinkClick r:id="rId2" action="ppaction://hlinksldjump" highlightClick="1"/>
          </p:cNvPr>
          <p:cNvSpPr/>
          <p:nvPr/>
        </p:nvSpPr>
        <p:spPr>
          <a:xfrm>
            <a:off x="8077200" y="5867400"/>
            <a:ext cx="595200" cy="491400"/>
          </a:xfrm>
          <a:prstGeom prst="stripedRightArrow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611560" y="1628800"/>
            <a:ext cx="4176464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Назовите самую маленькую </a:t>
            </a:r>
          </a:p>
          <a:p>
            <a:r>
              <a:rPr lang="ru-RU" dirty="0" smtClean="0"/>
              <a:t>и самую большую планеты Солнечной системы</a:t>
            </a:r>
            <a:endParaRPr lang="ru-RU" dirty="0"/>
          </a:p>
        </p:txBody>
      </p:sp>
      <p:pic>
        <p:nvPicPr>
          <p:cNvPr id="12" name="Рисунок 11" descr="https://thepresentation.ru/img/thumbs/00c1e061749a0fd67457c2583827ca77-800x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2492896"/>
            <a:ext cx="4392488" cy="259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51"/>
          <p:cNvSpPr txBox="1">
            <a:spLocks noChangeArrowheads="1"/>
          </p:cNvSpPr>
          <p:nvPr/>
        </p:nvSpPr>
        <p:spPr bwMode="auto">
          <a:xfrm>
            <a:off x="2214546" y="428604"/>
            <a:ext cx="6500842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>
              <a:spcBef>
                <a:spcPct val="50000"/>
              </a:spcBef>
            </a:pPr>
            <a:r>
              <a:rPr lang="ru-RU" sz="4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993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Луна и другие 2</a:t>
            </a:r>
            <a:r>
              <a:rPr lang="en-US" sz="4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993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00</a:t>
            </a:r>
            <a:endParaRPr lang="en-US" sz="44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FF9933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9" name="Text Box 19"/>
          <p:cNvSpPr txBox="1">
            <a:spLocks noChangeArrowheads="1"/>
          </p:cNvSpPr>
          <p:nvPr/>
        </p:nvSpPr>
        <p:spPr bwMode="auto">
          <a:xfrm>
            <a:off x="827584" y="4509120"/>
            <a:ext cx="321471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800" b="1" dirty="0" smtClean="0">
                <a:ln>
                  <a:solidFill>
                    <a:schemeClr val="tx1"/>
                  </a:solidFill>
                </a:ln>
                <a:solidFill>
                  <a:srgbClr val="A50021"/>
                </a:solidFill>
                <a:latin typeface="Calibri" pitchFamily="34" charset="0"/>
              </a:rPr>
              <a:t>Незнайка</a:t>
            </a:r>
            <a:endParaRPr lang="en-US" sz="4800" b="1" dirty="0">
              <a:ln>
                <a:solidFill>
                  <a:schemeClr val="tx1"/>
                </a:solidFill>
              </a:ln>
              <a:solidFill>
                <a:srgbClr val="A50021"/>
              </a:solidFill>
              <a:latin typeface="Calibri" pitchFamily="34" charset="0"/>
            </a:endParaRPr>
          </a:p>
        </p:txBody>
      </p:sp>
      <p:sp>
        <p:nvSpPr>
          <p:cNvPr id="10" name="Блок-схема: знак завершения 9"/>
          <p:cNvSpPr/>
          <p:nvPr/>
        </p:nvSpPr>
        <p:spPr>
          <a:xfrm>
            <a:off x="3276600" y="6172200"/>
            <a:ext cx="2590800" cy="381000"/>
          </a:xfrm>
          <a:prstGeom prst="flowChartTerminator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Правильный ответ</a:t>
            </a:r>
            <a:endParaRPr lang="ru-RU" sz="18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Штриховая стрелка вправо 10">
            <a:hlinkClick r:id="rId2" action="ppaction://hlinksldjump" highlightClick="1"/>
          </p:cNvPr>
          <p:cNvSpPr/>
          <p:nvPr/>
        </p:nvSpPr>
        <p:spPr>
          <a:xfrm>
            <a:off x="8077200" y="5867400"/>
            <a:ext cx="595200" cy="491400"/>
          </a:xfrm>
          <a:prstGeom prst="stripedRightArrow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39552" y="1844824"/>
            <a:ext cx="3600399" cy="16879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/>
              <a:t>Герой сказочной повести Николая Носова, 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побывавший на Луне</a:t>
            </a:r>
            <a:endParaRPr lang="ru-RU" dirty="0"/>
          </a:p>
        </p:txBody>
      </p:sp>
      <p:pic>
        <p:nvPicPr>
          <p:cNvPr id="12" name="Рисунок 11" descr="https://cdn.eksmo.ru/v2/ITD000000000466820/COVER/cover3d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484784"/>
            <a:ext cx="3384376" cy="3960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51"/>
          <p:cNvSpPr txBox="1">
            <a:spLocks noChangeArrowheads="1"/>
          </p:cNvSpPr>
          <p:nvPr/>
        </p:nvSpPr>
        <p:spPr bwMode="auto">
          <a:xfrm>
            <a:off x="755576" y="332656"/>
            <a:ext cx="7992888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>
              <a:spcBef>
                <a:spcPct val="50000"/>
              </a:spcBef>
            </a:pPr>
            <a:r>
              <a:rPr lang="ru-RU" sz="4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993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Научные термины </a:t>
            </a:r>
            <a:r>
              <a:rPr lang="ru-RU" sz="4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993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2</a:t>
            </a:r>
            <a:r>
              <a:rPr lang="en-US" sz="4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993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00</a:t>
            </a:r>
            <a:endParaRPr lang="en-US" sz="44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FF9933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9" name="Text Box 19"/>
          <p:cNvSpPr txBox="1">
            <a:spLocks noChangeArrowheads="1"/>
          </p:cNvSpPr>
          <p:nvPr/>
        </p:nvSpPr>
        <p:spPr bwMode="auto">
          <a:xfrm>
            <a:off x="3419872" y="5157192"/>
            <a:ext cx="432912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400" b="1" dirty="0" smtClean="0">
                <a:ln>
                  <a:solidFill>
                    <a:schemeClr val="tx1"/>
                  </a:solidFill>
                </a:ln>
                <a:solidFill>
                  <a:srgbClr val="A50021"/>
                </a:solidFill>
                <a:latin typeface="Calibri" pitchFamily="34" charset="0"/>
              </a:rPr>
              <a:t>Скафандр</a:t>
            </a:r>
            <a:r>
              <a:rPr lang="ru-RU" sz="4800" b="1" dirty="0" smtClean="0">
                <a:ln>
                  <a:solidFill>
                    <a:schemeClr val="tx1"/>
                  </a:solidFill>
                </a:ln>
                <a:solidFill>
                  <a:srgbClr val="A50021"/>
                </a:solidFill>
                <a:latin typeface="Calibri" pitchFamily="34" charset="0"/>
              </a:rPr>
              <a:t> </a:t>
            </a:r>
            <a:endParaRPr lang="en-US" sz="4800" b="1" dirty="0">
              <a:ln>
                <a:solidFill>
                  <a:schemeClr val="tx1"/>
                </a:solidFill>
              </a:ln>
              <a:solidFill>
                <a:srgbClr val="A50021"/>
              </a:solidFill>
              <a:latin typeface="Calibri" pitchFamily="34" charset="0"/>
            </a:endParaRPr>
          </a:p>
        </p:txBody>
      </p:sp>
      <p:sp>
        <p:nvSpPr>
          <p:cNvPr id="10" name="Блок-схема: знак завершения 9"/>
          <p:cNvSpPr/>
          <p:nvPr/>
        </p:nvSpPr>
        <p:spPr>
          <a:xfrm>
            <a:off x="3276600" y="6172200"/>
            <a:ext cx="2590800" cy="381000"/>
          </a:xfrm>
          <a:prstGeom prst="flowChartTerminator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Правильный ответ</a:t>
            </a:r>
            <a:endParaRPr lang="ru-RU" sz="18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Штриховая стрелка вправо 10">
            <a:hlinkClick r:id="rId2" action="ppaction://hlinksldjump" highlightClick="1"/>
          </p:cNvPr>
          <p:cNvSpPr/>
          <p:nvPr/>
        </p:nvSpPr>
        <p:spPr>
          <a:xfrm>
            <a:off x="8077200" y="5867400"/>
            <a:ext cx="595200" cy="491400"/>
          </a:xfrm>
          <a:prstGeom prst="stripedRightArrow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475656" y="1124744"/>
            <a:ext cx="4955844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Как называется одежда космонавта?</a:t>
            </a:r>
            <a:endParaRPr lang="ru-RU" dirty="0"/>
          </a:p>
        </p:txBody>
      </p:sp>
      <p:pic>
        <p:nvPicPr>
          <p:cNvPr id="15" name="Рисунок 14" descr="https://ru.tripaggregator.com/photos/7000166.jpe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1988840"/>
            <a:ext cx="5940425" cy="3190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51"/>
          <p:cNvSpPr txBox="1">
            <a:spLocks noChangeArrowheads="1"/>
          </p:cNvSpPr>
          <p:nvPr/>
        </p:nvSpPr>
        <p:spPr bwMode="auto">
          <a:xfrm>
            <a:off x="2267744" y="404664"/>
            <a:ext cx="5814392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>
              <a:spcBef>
                <a:spcPct val="50000"/>
              </a:spcBef>
            </a:pPr>
            <a:r>
              <a:rPr lang="ru-RU" sz="4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993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Космонавты </a:t>
            </a:r>
            <a:r>
              <a:rPr lang="ru-RU" sz="4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993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2</a:t>
            </a:r>
            <a:r>
              <a:rPr lang="en-US" sz="4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993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00</a:t>
            </a:r>
            <a:endParaRPr lang="en-US" sz="44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FF9933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9" name="Text Box 19"/>
          <p:cNvSpPr txBox="1">
            <a:spLocks noChangeArrowheads="1"/>
          </p:cNvSpPr>
          <p:nvPr/>
        </p:nvSpPr>
        <p:spPr bwMode="auto">
          <a:xfrm>
            <a:off x="2699792" y="5229200"/>
            <a:ext cx="453650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400" b="1" dirty="0" smtClean="0">
                <a:ln>
                  <a:solidFill>
                    <a:schemeClr val="tx1"/>
                  </a:solidFill>
                </a:ln>
                <a:solidFill>
                  <a:srgbClr val="A50021"/>
                </a:solidFill>
                <a:latin typeface="Calibri" pitchFamily="34" charset="0"/>
              </a:rPr>
              <a:t>Юрий Гагарин</a:t>
            </a:r>
            <a:endParaRPr lang="en-US" sz="4400" b="1" dirty="0">
              <a:ln>
                <a:solidFill>
                  <a:schemeClr val="tx1"/>
                </a:solidFill>
              </a:ln>
              <a:solidFill>
                <a:srgbClr val="A50021"/>
              </a:solidFill>
              <a:latin typeface="Calibri" pitchFamily="34" charset="0"/>
            </a:endParaRPr>
          </a:p>
        </p:txBody>
      </p:sp>
      <p:sp>
        <p:nvSpPr>
          <p:cNvPr id="10" name="Блок-схема: знак завершения 9"/>
          <p:cNvSpPr/>
          <p:nvPr/>
        </p:nvSpPr>
        <p:spPr>
          <a:xfrm>
            <a:off x="3276600" y="6172200"/>
            <a:ext cx="2590800" cy="381000"/>
          </a:xfrm>
          <a:prstGeom prst="flowChartTerminator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Правильный ответ</a:t>
            </a:r>
            <a:endParaRPr lang="ru-RU" sz="18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Штриховая стрелка вправо 10">
            <a:hlinkClick r:id="rId2" action="ppaction://hlinksldjump" highlightClick="1"/>
          </p:cNvPr>
          <p:cNvSpPr/>
          <p:nvPr/>
        </p:nvSpPr>
        <p:spPr>
          <a:xfrm>
            <a:off x="8077200" y="5867400"/>
            <a:ext cx="595200" cy="491400"/>
          </a:xfrm>
          <a:prstGeom prst="stripedRightArrow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499992" y="1988840"/>
            <a:ext cx="4176464" cy="230832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Космонавт, облетевший Землю за 108 минут.</a:t>
            </a:r>
          </a:p>
          <a:p>
            <a:r>
              <a:rPr lang="ru-RU" dirty="0" smtClean="0"/>
              <a:t>После возвращения посетил 30 стран мира.</a:t>
            </a:r>
          </a:p>
          <a:p>
            <a:r>
              <a:rPr lang="ru-RU" dirty="0" smtClean="0"/>
              <a:t>Почётный гражданин 25 городов мира.</a:t>
            </a:r>
            <a:endParaRPr lang="ru-RU" dirty="0"/>
          </a:p>
        </p:txBody>
      </p:sp>
      <p:pic>
        <p:nvPicPr>
          <p:cNvPr id="12" name="Рисунок 11" descr="https://regnum.ru/uploads/pictures/news/2019/10/04/regnum_picture_15701629413125446_normal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412776"/>
            <a:ext cx="3936999" cy="3543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51"/>
          <p:cNvSpPr txBox="1">
            <a:spLocks noChangeArrowheads="1"/>
          </p:cNvSpPr>
          <p:nvPr/>
        </p:nvSpPr>
        <p:spPr bwMode="auto">
          <a:xfrm>
            <a:off x="1907704" y="476672"/>
            <a:ext cx="58579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>
              <a:spcBef>
                <a:spcPct val="50000"/>
              </a:spcBef>
            </a:pPr>
            <a:r>
              <a:rPr lang="ru-RU" sz="4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  <a:cs typeface="Mongolian Baiti" pitchFamily="66" charset="0"/>
              </a:rPr>
              <a:t>Созвездия 300</a:t>
            </a:r>
            <a:endParaRPr lang="en-US" sz="44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Georgia" pitchFamily="18" charset="0"/>
              <a:cs typeface="Mongolian Baiti" pitchFamily="66" charset="0"/>
            </a:endParaRPr>
          </a:p>
        </p:txBody>
      </p:sp>
      <p:sp>
        <p:nvSpPr>
          <p:cNvPr id="9" name="Text Box 19"/>
          <p:cNvSpPr txBox="1">
            <a:spLocks noChangeArrowheads="1"/>
          </p:cNvSpPr>
          <p:nvPr/>
        </p:nvSpPr>
        <p:spPr bwMode="auto">
          <a:xfrm>
            <a:off x="3059832" y="5085184"/>
            <a:ext cx="505547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 dirty="0" smtClean="0">
                <a:ln>
                  <a:solidFill>
                    <a:schemeClr val="tx1"/>
                  </a:solidFill>
                </a:ln>
                <a:solidFill>
                  <a:srgbClr val="A50021"/>
                </a:solidFill>
                <a:latin typeface="Calibri" pitchFamily="34" charset="0"/>
              </a:rPr>
              <a:t>Малая </a:t>
            </a:r>
            <a:r>
              <a:rPr lang="ru-RU" sz="4000" b="1" dirty="0" smtClean="0">
                <a:ln>
                  <a:solidFill>
                    <a:schemeClr val="tx1"/>
                  </a:solidFill>
                </a:ln>
                <a:solidFill>
                  <a:srgbClr val="A50021"/>
                </a:solidFill>
                <a:latin typeface="Calibri" pitchFamily="34" charset="0"/>
              </a:rPr>
              <a:t>Медведица</a:t>
            </a:r>
            <a:endParaRPr lang="en-US" sz="4000" b="1" dirty="0">
              <a:ln>
                <a:solidFill>
                  <a:schemeClr val="tx1"/>
                </a:solidFill>
              </a:ln>
              <a:solidFill>
                <a:srgbClr val="A50021"/>
              </a:solidFill>
              <a:latin typeface="Calibri" pitchFamily="34" charset="0"/>
            </a:endParaRPr>
          </a:p>
        </p:txBody>
      </p:sp>
      <p:sp>
        <p:nvSpPr>
          <p:cNvPr id="10" name="Блок-схема: знак завершения 9"/>
          <p:cNvSpPr/>
          <p:nvPr/>
        </p:nvSpPr>
        <p:spPr>
          <a:xfrm>
            <a:off x="3276600" y="6172200"/>
            <a:ext cx="2590800" cy="381000"/>
          </a:xfrm>
          <a:prstGeom prst="flowChartTerminator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Правильный ответ</a:t>
            </a:r>
            <a:endParaRPr lang="ru-RU" sz="18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Штриховая стрелка вправо 10">
            <a:hlinkClick r:id="rId2" action="ppaction://hlinksldjump" highlightClick="1"/>
          </p:cNvPr>
          <p:cNvSpPr/>
          <p:nvPr/>
        </p:nvSpPr>
        <p:spPr>
          <a:xfrm>
            <a:off x="8077200" y="5867400"/>
            <a:ext cx="595200" cy="491400"/>
          </a:xfrm>
          <a:prstGeom prst="stripedRightArrow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436096" y="2276872"/>
            <a:ext cx="3168352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Именно в этом созвездии находится Полярная звезда</a:t>
            </a:r>
            <a:endParaRPr lang="ru-RU" dirty="0"/>
          </a:p>
        </p:txBody>
      </p:sp>
      <p:pic>
        <p:nvPicPr>
          <p:cNvPr id="12" name="Рисунок 11" descr="https://avatars.mds.yandex.net/get-pdb/1527424/ef398c4c-c4ef-45b7-8944-f77680b33630/s1200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700808"/>
            <a:ext cx="4176464" cy="3096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51"/>
          <p:cNvSpPr txBox="1">
            <a:spLocks noChangeArrowheads="1"/>
          </p:cNvSpPr>
          <p:nvPr/>
        </p:nvSpPr>
        <p:spPr bwMode="auto">
          <a:xfrm>
            <a:off x="611560" y="476672"/>
            <a:ext cx="8072494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>
              <a:spcBef>
                <a:spcPct val="50000"/>
              </a:spcBef>
            </a:pPr>
            <a:r>
              <a:rPr lang="ru-RU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993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Космические объекты </a:t>
            </a:r>
            <a:r>
              <a:rPr lang="ru-RU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993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3</a:t>
            </a:r>
            <a:r>
              <a:rPr lang="en-US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993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00</a:t>
            </a:r>
            <a:endParaRPr lang="en-US" sz="40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FF9933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9" name="Text Box 19"/>
          <p:cNvSpPr txBox="1">
            <a:spLocks noChangeArrowheads="1"/>
          </p:cNvSpPr>
          <p:nvPr/>
        </p:nvSpPr>
        <p:spPr bwMode="auto">
          <a:xfrm>
            <a:off x="2555776" y="5445224"/>
            <a:ext cx="457830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 dirty="0" smtClean="0">
                <a:ln>
                  <a:solidFill>
                    <a:schemeClr val="tx1"/>
                  </a:solidFill>
                </a:ln>
                <a:solidFill>
                  <a:srgbClr val="A50021"/>
                </a:solidFill>
                <a:latin typeface="Calibri" pitchFamily="34" charset="0"/>
              </a:rPr>
              <a:t>От температуры</a:t>
            </a:r>
            <a:endParaRPr lang="en-US" sz="4000" b="1" dirty="0">
              <a:ln>
                <a:solidFill>
                  <a:schemeClr val="tx1"/>
                </a:solidFill>
              </a:ln>
              <a:solidFill>
                <a:srgbClr val="A50021"/>
              </a:solidFill>
              <a:latin typeface="Calibri" pitchFamily="34" charset="0"/>
            </a:endParaRPr>
          </a:p>
        </p:txBody>
      </p:sp>
      <p:sp>
        <p:nvSpPr>
          <p:cNvPr id="10" name="Блок-схема: знак завершения 9"/>
          <p:cNvSpPr/>
          <p:nvPr/>
        </p:nvSpPr>
        <p:spPr>
          <a:xfrm>
            <a:off x="3635896" y="6237312"/>
            <a:ext cx="2590800" cy="381000"/>
          </a:xfrm>
          <a:prstGeom prst="flowChartTerminator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Правильный ответ</a:t>
            </a:r>
            <a:endParaRPr lang="ru-RU" sz="18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Штриховая стрелка вправо 10">
            <a:hlinkClick r:id="rId2" action="ppaction://hlinksldjump" highlightClick="1"/>
          </p:cNvPr>
          <p:cNvSpPr/>
          <p:nvPr/>
        </p:nvSpPr>
        <p:spPr>
          <a:xfrm>
            <a:off x="8077200" y="5867400"/>
            <a:ext cx="595200" cy="491400"/>
          </a:xfrm>
          <a:prstGeom prst="stripedRightArrow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95536" y="1772816"/>
            <a:ext cx="3528392" cy="34163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/>
              <a:t>Как известно, все звёзды разного цвета: белые,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жёлтые, голубые, оранжевые, красные.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А от чего зависит цвет звезды?</a:t>
            </a:r>
            <a:endParaRPr lang="ru-RU" dirty="0"/>
          </a:p>
        </p:txBody>
      </p:sp>
      <p:pic>
        <p:nvPicPr>
          <p:cNvPr id="12" name="Рисунок 11" descr="https://demiart.ru/forum/uploads/post-59207-119677329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1628800"/>
            <a:ext cx="4310757" cy="3168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51"/>
          <p:cNvSpPr txBox="1">
            <a:spLocks noChangeArrowheads="1"/>
          </p:cNvSpPr>
          <p:nvPr/>
        </p:nvSpPr>
        <p:spPr bwMode="auto">
          <a:xfrm>
            <a:off x="899592" y="500042"/>
            <a:ext cx="7744358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>
              <a:spcBef>
                <a:spcPct val="50000"/>
              </a:spcBef>
            </a:pPr>
            <a:r>
              <a:rPr lang="ru-RU" sz="4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993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Солнечная семья 3</a:t>
            </a:r>
            <a:r>
              <a:rPr lang="en-US" sz="4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993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00</a:t>
            </a:r>
            <a:endParaRPr lang="en-US" sz="44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FF9933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9" name="Text Box 19"/>
          <p:cNvSpPr txBox="1">
            <a:spLocks noChangeArrowheads="1"/>
          </p:cNvSpPr>
          <p:nvPr/>
        </p:nvSpPr>
        <p:spPr bwMode="auto">
          <a:xfrm>
            <a:off x="539552" y="4221088"/>
            <a:ext cx="396044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400" b="1" dirty="0" smtClean="0">
                <a:ln>
                  <a:solidFill>
                    <a:schemeClr val="tx1"/>
                  </a:solidFill>
                </a:ln>
                <a:solidFill>
                  <a:srgbClr val="A50021"/>
                </a:solidFill>
                <a:latin typeface="Calibri" pitchFamily="34" charset="0"/>
              </a:rPr>
              <a:t>Правильные ответы 3 и 4</a:t>
            </a:r>
            <a:endParaRPr lang="en-US" sz="4400" b="1" dirty="0">
              <a:ln>
                <a:solidFill>
                  <a:schemeClr val="tx1"/>
                </a:solidFill>
              </a:ln>
              <a:solidFill>
                <a:srgbClr val="A50021"/>
              </a:solidFill>
              <a:latin typeface="Calibri" pitchFamily="34" charset="0"/>
            </a:endParaRPr>
          </a:p>
        </p:txBody>
      </p:sp>
      <p:sp>
        <p:nvSpPr>
          <p:cNvPr id="10" name="Блок-схема: знак завершения 9"/>
          <p:cNvSpPr/>
          <p:nvPr/>
        </p:nvSpPr>
        <p:spPr>
          <a:xfrm>
            <a:off x="3276600" y="6172200"/>
            <a:ext cx="2590800" cy="381000"/>
          </a:xfrm>
          <a:prstGeom prst="flowChartTerminator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Правильный ответ</a:t>
            </a:r>
            <a:endParaRPr lang="ru-RU" sz="18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Штриховая стрелка вправо 10">
            <a:hlinkClick r:id="rId2" action="ppaction://hlinksldjump" highlightClick="1"/>
          </p:cNvPr>
          <p:cNvSpPr/>
          <p:nvPr/>
        </p:nvSpPr>
        <p:spPr>
          <a:xfrm>
            <a:off x="8077200" y="5867400"/>
            <a:ext cx="595200" cy="491400"/>
          </a:xfrm>
          <a:prstGeom prst="stripedRightArrow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2" name="Рисунок 11" descr="https://avatars.mds.yandex.net/get-pdb/1920578/3a6d144d-e899-4b23-9617-20f263cf9de9/s1200?webp=fals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2564904"/>
            <a:ext cx="3409950" cy="32931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95536" y="1412776"/>
            <a:ext cx="5900461" cy="193899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Чем знаменита планета Венера:</a:t>
            </a:r>
          </a:p>
          <a:p>
            <a:r>
              <a:rPr lang="ru-RU" dirty="0" smtClean="0"/>
              <a:t>1. Она самая большая</a:t>
            </a:r>
          </a:p>
          <a:p>
            <a:r>
              <a:rPr lang="ru-RU" dirty="0" smtClean="0"/>
              <a:t>2. Она имеет несколько колец</a:t>
            </a:r>
          </a:p>
          <a:p>
            <a:r>
              <a:rPr lang="ru-RU" dirty="0" smtClean="0"/>
              <a:t>3. Она самая горячая</a:t>
            </a:r>
          </a:p>
          <a:p>
            <a:r>
              <a:rPr lang="ru-RU" dirty="0" smtClean="0"/>
              <a:t>4. Все кратеры на ней носят женские имена</a:t>
            </a: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51"/>
          <p:cNvSpPr txBox="1">
            <a:spLocks noChangeArrowheads="1"/>
          </p:cNvSpPr>
          <p:nvPr/>
        </p:nvSpPr>
        <p:spPr bwMode="auto">
          <a:xfrm>
            <a:off x="1979712" y="404664"/>
            <a:ext cx="6286528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>
              <a:spcBef>
                <a:spcPct val="50000"/>
              </a:spcBef>
            </a:pPr>
            <a:r>
              <a:rPr lang="ru-RU" sz="4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993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Луна и другие 3</a:t>
            </a:r>
            <a:r>
              <a:rPr lang="en-US" sz="4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993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00</a:t>
            </a:r>
            <a:endParaRPr lang="en-US" sz="44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FF9933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9" name="Text Box 19"/>
          <p:cNvSpPr txBox="1">
            <a:spLocks noChangeArrowheads="1"/>
          </p:cNvSpPr>
          <p:nvPr/>
        </p:nvSpPr>
        <p:spPr bwMode="auto">
          <a:xfrm>
            <a:off x="5364088" y="4941168"/>
            <a:ext cx="314270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ru-RU" sz="4800" b="1" dirty="0" smtClean="0">
                <a:ln>
                  <a:solidFill>
                    <a:schemeClr val="tx1"/>
                  </a:solidFill>
                </a:ln>
                <a:solidFill>
                  <a:srgbClr val="A50021"/>
                </a:solidFill>
                <a:latin typeface="Calibri" pitchFamily="34" charset="0"/>
              </a:rPr>
              <a:t>Луноход 1</a:t>
            </a:r>
            <a:endParaRPr lang="en-US" sz="4800" b="1" dirty="0">
              <a:ln>
                <a:solidFill>
                  <a:schemeClr val="tx1"/>
                </a:solidFill>
              </a:ln>
              <a:solidFill>
                <a:srgbClr val="A50021"/>
              </a:solidFill>
              <a:latin typeface="Calibri" pitchFamily="34" charset="0"/>
            </a:endParaRPr>
          </a:p>
        </p:txBody>
      </p:sp>
      <p:sp>
        <p:nvSpPr>
          <p:cNvPr id="10" name="Блок-схема: знак завершения 9"/>
          <p:cNvSpPr/>
          <p:nvPr/>
        </p:nvSpPr>
        <p:spPr>
          <a:xfrm>
            <a:off x="3276600" y="6172200"/>
            <a:ext cx="2590800" cy="381000"/>
          </a:xfrm>
          <a:prstGeom prst="flowChartTerminator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Правильный ответ</a:t>
            </a:r>
            <a:endParaRPr lang="ru-RU" sz="18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Штриховая стрелка вправо 10">
            <a:hlinkClick r:id="rId2" action="ppaction://hlinksldjump" highlightClick="1"/>
          </p:cNvPr>
          <p:cNvSpPr/>
          <p:nvPr/>
        </p:nvSpPr>
        <p:spPr>
          <a:xfrm>
            <a:off x="8077200" y="5867400"/>
            <a:ext cx="595200" cy="491400"/>
          </a:xfrm>
          <a:prstGeom prst="stripedRightArrow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39552" y="1412776"/>
            <a:ext cx="4392488" cy="397031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/>
              <a:t>Как назывался самоходный космический корабль, 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совершивший путешествие 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по повер</a:t>
            </a:r>
            <a:r>
              <a:rPr lang="ru-RU" dirty="0" smtClean="0"/>
              <a:t>х</a:t>
            </a:r>
            <a:r>
              <a:rPr lang="ru-RU" dirty="0" smtClean="0"/>
              <a:t>ности Луны?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dirty="0" smtClean="0"/>
              <a:t> </a:t>
            </a:r>
            <a:r>
              <a:rPr lang="ru-RU" dirty="0" smtClean="0"/>
              <a:t>Колумбия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dirty="0" smtClean="0"/>
              <a:t> </a:t>
            </a:r>
            <a:r>
              <a:rPr lang="ru-RU" dirty="0" smtClean="0"/>
              <a:t>Молния 1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dirty="0" smtClean="0"/>
              <a:t> </a:t>
            </a:r>
            <a:r>
              <a:rPr lang="ru-RU" dirty="0" smtClean="0"/>
              <a:t>Луноход 1</a:t>
            </a:r>
            <a:endParaRPr lang="ru-RU" dirty="0"/>
          </a:p>
        </p:txBody>
      </p:sp>
      <p:pic>
        <p:nvPicPr>
          <p:cNvPr id="12" name="Рисунок 11" descr="https://pronedra.ru/upkeep/uploads/2019/04/rasskryita-sekretnaya-inormatsiya-o-lunohode-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844824"/>
            <a:ext cx="4216530" cy="3024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51"/>
          <p:cNvSpPr txBox="1">
            <a:spLocks noChangeArrowheads="1"/>
          </p:cNvSpPr>
          <p:nvPr/>
        </p:nvSpPr>
        <p:spPr bwMode="auto">
          <a:xfrm>
            <a:off x="1043608" y="404664"/>
            <a:ext cx="756084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>
              <a:spcBef>
                <a:spcPct val="50000"/>
              </a:spcBef>
            </a:pPr>
            <a:r>
              <a:rPr lang="ru-RU" sz="4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993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Научные термины 3</a:t>
            </a:r>
            <a:r>
              <a:rPr lang="en-US" sz="4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993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00</a:t>
            </a:r>
            <a:endParaRPr lang="en-US" sz="44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FF9933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10" name="Блок-схема: знак завершения 9"/>
          <p:cNvSpPr/>
          <p:nvPr/>
        </p:nvSpPr>
        <p:spPr>
          <a:xfrm>
            <a:off x="4644008" y="6093296"/>
            <a:ext cx="2590800" cy="381000"/>
          </a:xfrm>
          <a:prstGeom prst="flowChartTerminator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Правильный ответ</a:t>
            </a:r>
            <a:endParaRPr lang="ru-RU" sz="18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Штриховая стрелка вправо 10">
            <a:hlinkClick r:id="rId2" action="ppaction://hlinksldjump" highlightClick="1"/>
          </p:cNvPr>
          <p:cNvSpPr/>
          <p:nvPr/>
        </p:nvSpPr>
        <p:spPr>
          <a:xfrm>
            <a:off x="8077200" y="5867400"/>
            <a:ext cx="595200" cy="491400"/>
          </a:xfrm>
          <a:prstGeom prst="stripedRightArrow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Text Box 19"/>
          <p:cNvSpPr txBox="1">
            <a:spLocks noChangeArrowheads="1"/>
          </p:cNvSpPr>
          <p:nvPr/>
        </p:nvSpPr>
        <p:spPr bwMode="auto">
          <a:xfrm>
            <a:off x="539552" y="5229200"/>
            <a:ext cx="410559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800" b="1" dirty="0" smtClean="0">
                <a:ln>
                  <a:solidFill>
                    <a:schemeClr val="tx1"/>
                  </a:solidFill>
                </a:ln>
                <a:solidFill>
                  <a:srgbClr val="A50021"/>
                </a:solidFill>
                <a:latin typeface="Calibri" pitchFamily="34" charset="0"/>
              </a:rPr>
              <a:t>Астрономия </a:t>
            </a:r>
            <a:endParaRPr lang="en-US" sz="4800" b="1" dirty="0">
              <a:ln>
                <a:solidFill>
                  <a:schemeClr val="tx1"/>
                </a:solidFill>
              </a:ln>
              <a:solidFill>
                <a:srgbClr val="A50021"/>
              </a:solidFill>
              <a:latin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7544" y="1340768"/>
            <a:ext cx="4233275" cy="22419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/>
              <a:t>Наука, изучающая Вселенную: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dirty="0" smtClean="0"/>
              <a:t> </a:t>
            </a:r>
            <a:r>
              <a:rPr lang="ru-RU" dirty="0" smtClean="0"/>
              <a:t>Космология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dirty="0" smtClean="0"/>
              <a:t> </a:t>
            </a:r>
            <a:r>
              <a:rPr lang="ru-RU" dirty="0" smtClean="0"/>
              <a:t>Астрология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dirty="0" smtClean="0"/>
              <a:t> </a:t>
            </a:r>
            <a:r>
              <a:rPr lang="ru-RU" dirty="0" smtClean="0"/>
              <a:t>Астрономия</a:t>
            </a:r>
            <a:endParaRPr lang="ru-RU" dirty="0"/>
          </a:p>
        </p:txBody>
      </p:sp>
      <p:pic>
        <p:nvPicPr>
          <p:cNvPr id="15" name="Рисунок 14" descr="https://img2.akspic.ru/image/25194-kosmos-prostranstvo-vselennaya-tumannost-atmosfera-1920x108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1988840"/>
            <a:ext cx="5328592" cy="3312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0" name="Text Box 51"/>
          <p:cNvSpPr txBox="1">
            <a:spLocks noChangeArrowheads="1"/>
          </p:cNvSpPr>
          <p:nvPr/>
        </p:nvSpPr>
        <p:spPr bwMode="auto">
          <a:xfrm>
            <a:off x="323528" y="332656"/>
            <a:ext cx="1450504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ru-RU" sz="16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>Созвездия</a:t>
            </a:r>
            <a:endParaRPr lang="ru-RU" sz="1600" b="1" dirty="0" smtClean="0">
              <a:ln w="11430"/>
              <a:solidFill>
                <a:srgbClr val="00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3112" name="Text Box 161"/>
          <p:cNvSpPr txBox="1">
            <a:spLocks noChangeArrowheads="1"/>
          </p:cNvSpPr>
          <p:nvPr/>
        </p:nvSpPr>
        <p:spPr bwMode="auto">
          <a:xfrm>
            <a:off x="4644008" y="332656"/>
            <a:ext cx="1196975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ru-RU" sz="1600" b="1" dirty="0" smtClean="0">
                <a:ln w="11430"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>Луна и другие спутники</a:t>
            </a:r>
            <a:endParaRPr lang="en-US" sz="1600" b="1" dirty="0">
              <a:ln w="11430">
                <a:solidFill>
                  <a:srgbClr val="FFC000"/>
                </a:solidFill>
              </a:ln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3113" name="Text Box 162"/>
          <p:cNvSpPr txBox="1">
            <a:spLocks noChangeArrowheads="1"/>
          </p:cNvSpPr>
          <p:nvPr/>
        </p:nvSpPr>
        <p:spPr bwMode="auto">
          <a:xfrm>
            <a:off x="1763688" y="404664"/>
            <a:ext cx="1584176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6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>Космические объекты</a:t>
            </a:r>
            <a:endParaRPr lang="en-US" sz="1600" b="1" dirty="0">
              <a:ln w="11430"/>
              <a:solidFill>
                <a:srgbClr val="00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3114" name="Text Box 163"/>
          <p:cNvSpPr txBox="1">
            <a:spLocks noChangeArrowheads="1"/>
          </p:cNvSpPr>
          <p:nvPr/>
        </p:nvSpPr>
        <p:spPr bwMode="auto">
          <a:xfrm>
            <a:off x="3275856" y="404664"/>
            <a:ext cx="1322432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ru-RU" sz="1600" b="1" dirty="0" smtClean="0">
                <a:ln w="11430"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>Солнечная семья</a:t>
            </a:r>
            <a:endParaRPr lang="ru-RU" sz="1600" b="1" dirty="0">
              <a:ln w="11430">
                <a:solidFill>
                  <a:srgbClr val="FFC000"/>
                </a:solidFill>
              </a:ln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3115" name="Text Box 164"/>
          <p:cNvSpPr txBox="1">
            <a:spLocks noChangeArrowheads="1"/>
          </p:cNvSpPr>
          <p:nvPr/>
        </p:nvSpPr>
        <p:spPr bwMode="auto">
          <a:xfrm>
            <a:off x="5868144" y="319088"/>
            <a:ext cx="1656184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6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>Научные термины</a:t>
            </a:r>
            <a:endParaRPr lang="en-US" sz="1600" b="1" dirty="0">
              <a:ln w="11430"/>
              <a:solidFill>
                <a:srgbClr val="00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2213" name="Text Box 165"/>
          <p:cNvSpPr txBox="1">
            <a:spLocks noChangeArrowheads="1"/>
          </p:cNvSpPr>
          <p:nvPr/>
        </p:nvSpPr>
        <p:spPr bwMode="auto">
          <a:xfrm>
            <a:off x="7524328" y="332656"/>
            <a:ext cx="14478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ru-RU" sz="1600" b="1" dirty="0" smtClean="0">
                <a:ln w="11430"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>Космонавты</a:t>
            </a:r>
            <a:endParaRPr lang="ru-RU" sz="1600" b="1" dirty="0">
              <a:ln w="11430">
                <a:solidFill>
                  <a:srgbClr val="FFC000"/>
                </a:solidFill>
              </a:ln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57" name="Скругленный прямоугольник 56">
            <a:hlinkClick r:id="rId2" action="ppaction://hlinksldjump"/>
          </p:cNvPr>
          <p:cNvSpPr/>
          <p:nvPr/>
        </p:nvSpPr>
        <p:spPr>
          <a:xfrm>
            <a:off x="1851120" y="1185000"/>
            <a:ext cx="1260000" cy="72000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mpact" pitchFamily="34" charset="0"/>
              </a:rPr>
              <a:t>100</a:t>
            </a:r>
            <a:endParaRPr lang="ru-RU" sz="3600" dirty="0">
              <a:ln>
                <a:solidFill>
                  <a:sysClr val="windowText" lastClr="000000"/>
                </a:solidFill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Impact" pitchFamily="34" charset="0"/>
            </a:endParaRPr>
          </a:p>
        </p:txBody>
      </p:sp>
      <p:sp>
        <p:nvSpPr>
          <p:cNvPr id="58" name="Скругленный прямоугольник 57">
            <a:hlinkClick r:id="rId3" action="ppaction://hlinksldjump"/>
          </p:cNvPr>
          <p:cNvSpPr/>
          <p:nvPr/>
        </p:nvSpPr>
        <p:spPr>
          <a:xfrm>
            <a:off x="457200" y="1185000"/>
            <a:ext cx="1260000" cy="720000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mpact" pitchFamily="34" charset="0"/>
              </a:rPr>
              <a:t>100</a:t>
            </a:r>
            <a:endParaRPr lang="ru-RU" sz="3600" dirty="0">
              <a:ln>
                <a:solidFill>
                  <a:sysClr val="windowText" lastClr="000000"/>
                </a:solidFill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Impact" pitchFamily="34" charset="0"/>
            </a:endParaRPr>
          </a:p>
        </p:txBody>
      </p:sp>
      <p:sp>
        <p:nvSpPr>
          <p:cNvPr id="59" name="Скругленный прямоугольник 58">
            <a:hlinkClick r:id="rId4" action="ppaction://hlinksldjump"/>
          </p:cNvPr>
          <p:cNvSpPr/>
          <p:nvPr/>
        </p:nvSpPr>
        <p:spPr>
          <a:xfrm>
            <a:off x="4638960" y="1185000"/>
            <a:ext cx="1260000" cy="720000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mpact" pitchFamily="34" charset="0"/>
              </a:rPr>
              <a:t>100</a:t>
            </a:r>
            <a:endParaRPr lang="ru-RU" sz="3600" dirty="0">
              <a:ln>
                <a:solidFill>
                  <a:sysClr val="windowText" lastClr="000000"/>
                </a:solidFill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Impact" pitchFamily="34" charset="0"/>
            </a:endParaRPr>
          </a:p>
        </p:txBody>
      </p:sp>
      <p:sp>
        <p:nvSpPr>
          <p:cNvPr id="60" name="Скругленный прямоугольник 59">
            <a:hlinkClick r:id="rId5" action="ppaction://hlinksldjump"/>
          </p:cNvPr>
          <p:cNvSpPr/>
          <p:nvPr/>
        </p:nvSpPr>
        <p:spPr>
          <a:xfrm>
            <a:off x="3286116" y="4572008"/>
            <a:ext cx="1260000" cy="720000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1003">
            <a:schemeClr val="lt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mpact" pitchFamily="34" charset="0"/>
              </a:rPr>
              <a:t>500</a:t>
            </a:r>
            <a:endParaRPr lang="ru-RU" sz="3600" dirty="0">
              <a:ln>
                <a:solidFill>
                  <a:sysClr val="windowText" lastClr="000000"/>
                </a:solidFill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Impact" pitchFamily="34" charset="0"/>
            </a:endParaRPr>
          </a:p>
        </p:txBody>
      </p:sp>
      <p:sp>
        <p:nvSpPr>
          <p:cNvPr id="61" name="Скругленный прямоугольник 60">
            <a:hlinkClick r:id="rId6" action="ppaction://hlinksldjump"/>
          </p:cNvPr>
          <p:cNvSpPr/>
          <p:nvPr/>
        </p:nvSpPr>
        <p:spPr>
          <a:xfrm>
            <a:off x="6032880" y="1185000"/>
            <a:ext cx="1260000" cy="720000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1002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mpact" pitchFamily="34" charset="0"/>
              </a:rPr>
              <a:t>100</a:t>
            </a:r>
            <a:endParaRPr lang="ru-RU" sz="3600" dirty="0">
              <a:ln>
                <a:solidFill>
                  <a:sysClr val="windowText" lastClr="000000"/>
                </a:solidFill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Impact" pitchFamily="34" charset="0"/>
            </a:endParaRPr>
          </a:p>
        </p:txBody>
      </p:sp>
      <p:sp>
        <p:nvSpPr>
          <p:cNvPr id="62" name="Скругленный прямоугольник 61">
            <a:hlinkClick r:id="rId7" action="ppaction://hlinksldjump"/>
          </p:cNvPr>
          <p:cNvSpPr/>
          <p:nvPr/>
        </p:nvSpPr>
        <p:spPr>
          <a:xfrm>
            <a:off x="7426800" y="1185000"/>
            <a:ext cx="1260000" cy="72000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mpact" pitchFamily="34" charset="0"/>
              </a:rPr>
              <a:t>100</a:t>
            </a:r>
            <a:endParaRPr lang="ru-RU" sz="3600" dirty="0">
              <a:ln>
                <a:solidFill>
                  <a:sysClr val="windowText" lastClr="000000"/>
                </a:solidFill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Impact" pitchFamily="34" charset="0"/>
            </a:endParaRPr>
          </a:p>
        </p:txBody>
      </p:sp>
      <p:sp>
        <p:nvSpPr>
          <p:cNvPr id="64" name="Скругленный прямоугольник 63">
            <a:hlinkClick r:id="rId8" action="ppaction://hlinksldjump"/>
          </p:cNvPr>
          <p:cNvSpPr/>
          <p:nvPr/>
        </p:nvSpPr>
        <p:spPr>
          <a:xfrm>
            <a:off x="1851120" y="2023200"/>
            <a:ext cx="1260000" cy="72000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mpact" pitchFamily="34" charset="0"/>
              </a:rPr>
              <a:t>200</a:t>
            </a:r>
            <a:endParaRPr lang="ru-RU" sz="3600" dirty="0">
              <a:ln>
                <a:solidFill>
                  <a:sysClr val="windowText" lastClr="000000"/>
                </a:solidFill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Impact" pitchFamily="34" charset="0"/>
            </a:endParaRPr>
          </a:p>
        </p:txBody>
      </p:sp>
      <p:sp>
        <p:nvSpPr>
          <p:cNvPr id="65" name="Скругленный прямоугольник 64">
            <a:hlinkClick r:id="rId9" action="ppaction://hlinksldjump"/>
          </p:cNvPr>
          <p:cNvSpPr/>
          <p:nvPr/>
        </p:nvSpPr>
        <p:spPr>
          <a:xfrm>
            <a:off x="457200" y="2023200"/>
            <a:ext cx="1260000" cy="720000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mpact" pitchFamily="34" charset="0"/>
              </a:rPr>
              <a:t>200</a:t>
            </a:r>
            <a:endParaRPr lang="ru-RU" sz="3600" dirty="0">
              <a:ln>
                <a:solidFill>
                  <a:sysClr val="windowText" lastClr="000000"/>
                </a:solidFill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Impact" pitchFamily="34" charset="0"/>
            </a:endParaRPr>
          </a:p>
        </p:txBody>
      </p:sp>
      <p:sp>
        <p:nvSpPr>
          <p:cNvPr id="66" name="Скругленный прямоугольник 65">
            <a:hlinkClick r:id="rId10" action="ppaction://hlinksldjump"/>
          </p:cNvPr>
          <p:cNvSpPr/>
          <p:nvPr/>
        </p:nvSpPr>
        <p:spPr>
          <a:xfrm>
            <a:off x="4638960" y="2023200"/>
            <a:ext cx="1260000" cy="720000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mpact" pitchFamily="34" charset="0"/>
              </a:rPr>
              <a:t>200</a:t>
            </a:r>
            <a:endParaRPr lang="ru-RU" sz="3600" dirty="0">
              <a:ln>
                <a:solidFill>
                  <a:sysClr val="windowText" lastClr="000000"/>
                </a:solidFill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Impact" pitchFamily="34" charset="0"/>
            </a:endParaRPr>
          </a:p>
        </p:txBody>
      </p:sp>
      <p:sp>
        <p:nvSpPr>
          <p:cNvPr id="67" name="Скругленный прямоугольник 66">
            <a:hlinkClick r:id="rId11" action="ppaction://hlinksldjump"/>
          </p:cNvPr>
          <p:cNvSpPr/>
          <p:nvPr/>
        </p:nvSpPr>
        <p:spPr>
          <a:xfrm>
            <a:off x="3214678" y="2071678"/>
            <a:ext cx="1260000" cy="720000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1003">
            <a:schemeClr val="lt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mpact" pitchFamily="34" charset="0"/>
              </a:rPr>
              <a:t>200</a:t>
            </a:r>
            <a:endParaRPr lang="ru-RU" sz="3600" dirty="0">
              <a:ln>
                <a:solidFill>
                  <a:sysClr val="windowText" lastClr="000000"/>
                </a:solidFill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Impact" pitchFamily="34" charset="0"/>
            </a:endParaRPr>
          </a:p>
        </p:txBody>
      </p:sp>
      <p:sp>
        <p:nvSpPr>
          <p:cNvPr id="68" name="Скругленный прямоугольник 67">
            <a:hlinkClick r:id="rId12" action="ppaction://hlinksldjump"/>
          </p:cNvPr>
          <p:cNvSpPr/>
          <p:nvPr/>
        </p:nvSpPr>
        <p:spPr>
          <a:xfrm>
            <a:off x="6032880" y="2023200"/>
            <a:ext cx="1260000" cy="720000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1002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mpact" pitchFamily="34" charset="0"/>
              </a:rPr>
              <a:t>200</a:t>
            </a:r>
            <a:endParaRPr lang="ru-RU" sz="3600" dirty="0">
              <a:ln>
                <a:solidFill>
                  <a:sysClr val="windowText" lastClr="000000"/>
                </a:solidFill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Impact" pitchFamily="34" charset="0"/>
            </a:endParaRPr>
          </a:p>
        </p:txBody>
      </p:sp>
      <p:sp>
        <p:nvSpPr>
          <p:cNvPr id="69" name="Скругленный прямоугольник 68">
            <a:hlinkClick r:id="rId13" action="ppaction://hlinksldjump"/>
          </p:cNvPr>
          <p:cNvSpPr/>
          <p:nvPr/>
        </p:nvSpPr>
        <p:spPr>
          <a:xfrm>
            <a:off x="7426800" y="2023200"/>
            <a:ext cx="1260000" cy="72000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mpact" pitchFamily="34" charset="0"/>
              </a:rPr>
              <a:t>200</a:t>
            </a:r>
            <a:endParaRPr lang="ru-RU" sz="3600" dirty="0">
              <a:ln>
                <a:solidFill>
                  <a:sysClr val="windowText" lastClr="000000"/>
                </a:solidFill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Impact" pitchFamily="34" charset="0"/>
            </a:endParaRPr>
          </a:p>
        </p:txBody>
      </p:sp>
      <p:sp>
        <p:nvSpPr>
          <p:cNvPr id="70" name="Скругленный прямоугольник 69">
            <a:hlinkClick r:id="rId14" action="ppaction://hlinksldjump"/>
          </p:cNvPr>
          <p:cNvSpPr/>
          <p:nvPr/>
        </p:nvSpPr>
        <p:spPr>
          <a:xfrm>
            <a:off x="1846135" y="2861400"/>
            <a:ext cx="1260000" cy="72000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mpact" pitchFamily="34" charset="0"/>
              </a:rPr>
              <a:t>300</a:t>
            </a:r>
            <a:endParaRPr lang="ru-RU" sz="3600" dirty="0">
              <a:ln>
                <a:solidFill>
                  <a:sysClr val="windowText" lastClr="000000"/>
                </a:solidFill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Impact" pitchFamily="34" charset="0"/>
            </a:endParaRPr>
          </a:p>
        </p:txBody>
      </p:sp>
      <p:sp>
        <p:nvSpPr>
          <p:cNvPr id="71" name="Скругленный прямоугольник 70">
            <a:hlinkClick r:id="rId15" action="ppaction://hlinksldjump"/>
          </p:cNvPr>
          <p:cNvSpPr/>
          <p:nvPr/>
        </p:nvSpPr>
        <p:spPr>
          <a:xfrm>
            <a:off x="452215" y="2861400"/>
            <a:ext cx="1260000" cy="720000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mpact" pitchFamily="34" charset="0"/>
              </a:rPr>
              <a:t>300</a:t>
            </a:r>
          </a:p>
        </p:txBody>
      </p:sp>
      <p:sp>
        <p:nvSpPr>
          <p:cNvPr id="72" name="Скругленный прямоугольник 71">
            <a:hlinkClick r:id="rId16" action="ppaction://hlinksldjump"/>
          </p:cNvPr>
          <p:cNvSpPr/>
          <p:nvPr/>
        </p:nvSpPr>
        <p:spPr>
          <a:xfrm>
            <a:off x="4633975" y="2861400"/>
            <a:ext cx="1260000" cy="720000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mpact" pitchFamily="34" charset="0"/>
              </a:rPr>
              <a:t>300</a:t>
            </a:r>
            <a:endParaRPr lang="ru-RU" sz="3600" dirty="0">
              <a:ln>
                <a:solidFill>
                  <a:sysClr val="windowText" lastClr="000000"/>
                </a:solidFill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Impact" pitchFamily="34" charset="0"/>
            </a:endParaRPr>
          </a:p>
        </p:txBody>
      </p:sp>
      <p:sp>
        <p:nvSpPr>
          <p:cNvPr id="73" name="Скругленный прямоугольник 72">
            <a:hlinkClick r:id="rId17" action="ppaction://hlinksldjump"/>
          </p:cNvPr>
          <p:cNvSpPr/>
          <p:nvPr/>
        </p:nvSpPr>
        <p:spPr>
          <a:xfrm>
            <a:off x="3286116" y="2857496"/>
            <a:ext cx="1260000" cy="720000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1003">
            <a:schemeClr val="lt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mpact" pitchFamily="34" charset="0"/>
              </a:rPr>
              <a:t>300</a:t>
            </a:r>
            <a:endParaRPr lang="ru-RU" sz="3600" dirty="0">
              <a:ln>
                <a:solidFill>
                  <a:sysClr val="windowText" lastClr="000000"/>
                </a:solidFill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Impact" pitchFamily="34" charset="0"/>
            </a:endParaRPr>
          </a:p>
        </p:txBody>
      </p:sp>
      <p:sp>
        <p:nvSpPr>
          <p:cNvPr id="74" name="Скругленный прямоугольник 73">
            <a:hlinkClick r:id="rId18" action="ppaction://hlinksldjump"/>
          </p:cNvPr>
          <p:cNvSpPr/>
          <p:nvPr/>
        </p:nvSpPr>
        <p:spPr>
          <a:xfrm>
            <a:off x="6027895" y="2861400"/>
            <a:ext cx="1260000" cy="720000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1002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mpact" pitchFamily="34" charset="0"/>
              </a:rPr>
              <a:t>300</a:t>
            </a:r>
            <a:endParaRPr lang="ru-RU" sz="3600" dirty="0">
              <a:ln>
                <a:solidFill>
                  <a:sysClr val="windowText" lastClr="000000"/>
                </a:solidFill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Impact" pitchFamily="34" charset="0"/>
            </a:endParaRPr>
          </a:p>
        </p:txBody>
      </p:sp>
      <p:sp>
        <p:nvSpPr>
          <p:cNvPr id="75" name="Скругленный прямоугольник 74">
            <a:hlinkClick r:id="rId19" action="ppaction://hlinksldjump"/>
          </p:cNvPr>
          <p:cNvSpPr/>
          <p:nvPr/>
        </p:nvSpPr>
        <p:spPr>
          <a:xfrm>
            <a:off x="7421815" y="2861400"/>
            <a:ext cx="1260000" cy="72000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mpact" pitchFamily="34" charset="0"/>
              </a:rPr>
              <a:t>300</a:t>
            </a:r>
            <a:endParaRPr lang="ru-RU" sz="3600" dirty="0">
              <a:ln>
                <a:solidFill>
                  <a:sysClr val="windowText" lastClr="000000"/>
                </a:solidFill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Impact" pitchFamily="34" charset="0"/>
            </a:endParaRPr>
          </a:p>
        </p:txBody>
      </p:sp>
      <p:sp>
        <p:nvSpPr>
          <p:cNvPr id="76" name="Скругленный прямоугольник 75">
            <a:hlinkClick r:id="rId20" action="ppaction://hlinksldjump"/>
          </p:cNvPr>
          <p:cNvSpPr/>
          <p:nvPr/>
        </p:nvSpPr>
        <p:spPr>
          <a:xfrm>
            <a:off x="1851120" y="3699600"/>
            <a:ext cx="1260000" cy="72000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mpact" pitchFamily="34" charset="0"/>
              </a:rPr>
              <a:t>400</a:t>
            </a:r>
            <a:endParaRPr lang="ru-RU" sz="3600" dirty="0">
              <a:ln>
                <a:solidFill>
                  <a:sysClr val="windowText" lastClr="000000"/>
                </a:solidFill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Impact" pitchFamily="34" charset="0"/>
            </a:endParaRPr>
          </a:p>
        </p:txBody>
      </p:sp>
      <p:sp>
        <p:nvSpPr>
          <p:cNvPr id="77" name="Скругленный прямоугольник 76">
            <a:hlinkClick r:id="rId21" action="ppaction://hlinksldjump"/>
          </p:cNvPr>
          <p:cNvSpPr/>
          <p:nvPr/>
        </p:nvSpPr>
        <p:spPr>
          <a:xfrm>
            <a:off x="457200" y="3699600"/>
            <a:ext cx="1260000" cy="720000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mpact" pitchFamily="34" charset="0"/>
              </a:rPr>
              <a:t>400</a:t>
            </a:r>
            <a:endParaRPr lang="ru-RU" sz="3600" dirty="0">
              <a:ln>
                <a:solidFill>
                  <a:sysClr val="windowText" lastClr="000000"/>
                </a:solidFill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Impact" pitchFamily="34" charset="0"/>
            </a:endParaRPr>
          </a:p>
        </p:txBody>
      </p:sp>
      <p:sp>
        <p:nvSpPr>
          <p:cNvPr id="78" name="Скругленный прямоугольник 77">
            <a:hlinkClick r:id="rId22" action="ppaction://hlinksldjump"/>
          </p:cNvPr>
          <p:cNvSpPr/>
          <p:nvPr/>
        </p:nvSpPr>
        <p:spPr>
          <a:xfrm>
            <a:off x="4638960" y="3699600"/>
            <a:ext cx="1260000" cy="720000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mpact" pitchFamily="34" charset="0"/>
              </a:rPr>
              <a:t>400</a:t>
            </a:r>
            <a:endParaRPr lang="ru-RU" sz="3600" dirty="0">
              <a:ln>
                <a:solidFill>
                  <a:sysClr val="windowText" lastClr="000000"/>
                </a:solidFill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Impact" pitchFamily="34" charset="0"/>
            </a:endParaRPr>
          </a:p>
        </p:txBody>
      </p:sp>
      <p:sp>
        <p:nvSpPr>
          <p:cNvPr id="79" name="Скругленный прямоугольник 78">
            <a:hlinkClick r:id="rId23" action="ppaction://hlinksldjump"/>
          </p:cNvPr>
          <p:cNvSpPr/>
          <p:nvPr/>
        </p:nvSpPr>
        <p:spPr>
          <a:xfrm>
            <a:off x="3214678" y="3714752"/>
            <a:ext cx="1260000" cy="720000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1003">
            <a:schemeClr val="lt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mpact" pitchFamily="34" charset="0"/>
              </a:rPr>
              <a:t>400</a:t>
            </a:r>
            <a:endParaRPr lang="ru-RU" sz="3600" dirty="0">
              <a:ln>
                <a:solidFill>
                  <a:sysClr val="windowText" lastClr="000000"/>
                </a:solidFill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Impact" pitchFamily="34" charset="0"/>
            </a:endParaRPr>
          </a:p>
        </p:txBody>
      </p:sp>
      <p:sp>
        <p:nvSpPr>
          <p:cNvPr id="80" name="Скругленный прямоугольник 79">
            <a:hlinkClick r:id="rId24" action="ppaction://hlinksldjump"/>
          </p:cNvPr>
          <p:cNvSpPr/>
          <p:nvPr/>
        </p:nvSpPr>
        <p:spPr>
          <a:xfrm>
            <a:off x="6032880" y="3699600"/>
            <a:ext cx="1260000" cy="720000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1002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mpact" pitchFamily="34" charset="0"/>
              </a:rPr>
              <a:t>400</a:t>
            </a:r>
            <a:endParaRPr lang="ru-RU" sz="3600" dirty="0">
              <a:ln>
                <a:solidFill>
                  <a:sysClr val="windowText" lastClr="000000"/>
                </a:solidFill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Impact" pitchFamily="34" charset="0"/>
            </a:endParaRPr>
          </a:p>
        </p:txBody>
      </p:sp>
      <p:sp>
        <p:nvSpPr>
          <p:cNvPr id="81" name="Скругленный прямоугольник 80">
            <a:hlinkClick r:id="rId25" action="ppaction://hlinksldjump"/>
          </p:cNvPr>
          <p:cNvSpPr/>
          <p:nvPr/>
        </p:nvSpPr>
        <p:spPr>
          <a:xfrm>
            <a:off x="7426800" y="3699600"/>
            <a:ext cx="1260000" cy="72000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mpact" pitchFamily="34" charset="0"/>
              </a:rPr>
              <a:t>400</a:t>
            </a:r>
            <a:endParaRPr lang="ru-RU" sz="3600" dirty="0">
              <a:ln>
                <a:solidFill>
                  <a:sysClr val="windowText" lastClr="000000"/>
                </a:solidFill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Impact" pitchFamily="34" charset="0"/>
            </a:endParaRPr>
          </a:p>
        </p:txBody>
      </p:sp>
      <p:sp>
        <p:nvSpPr>
          <p:cNvPr id="82" name="Скругленный прямоугольник 81">
            <a:hlinkClick r:id="rId26" action="ppaction://hlinksldjump"/>
          </p:cNvPr>
          <p:cNvSpPr/>
          <p:nvPr/>
        </p:nvSpPr>
        <p:spPr>
          <a:xfrm>
            <a:off x="1845423" y="4537800"/>
            <a:ext cx="1260000" cy="72000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mpact" pitchFamily="34" charset="0"/>
              </a:rPr>
              <a:t>500</a:t>
            </a:r>
            <a:endParaRPr lang="ru-RU" sz="3600" dirty="0">
              <a:ln>
                <a:solidFill>
                  <a:sysClr val="windowText" lastClr="000000"/>
                </a:solidFill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Impact" pitchFamily="34" charset="0"/>
            </a:endParaRPr>
          </a:p>
        </p:txBody>
      </p:sp>
      <p:sp>
        <p:nvSpPr>
          <p:cNvPr id="83" name="Скругленный прямоугольник 82">
            <a:hlinkClick r:id="rId27" action="ppaction://hlinksldjump"/>
          </p:cNvPr>
          <p:cNvSpPr/>
          <p:nvPr/>
        </p:nvSpPr>
        <p:spPr>
          <a:xfrm>
            <a:off x="451503" y="4537800"/>
            <a:ext cx="1260000" cy="720000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mpact" pitchFamily="34" charset="0"/>
              </a:rPr>
              <a:t>500</a:t>
            </a:r>
            <a:endParaRPr lang="ru-RU" sz="3600" dirty="0">
              <a:ln>
                <a:solidFill>
                  <a:sysClr val="windowText" lastClr="000000"/>
                </a:solidFill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Impact" pitchFamily="34" charset="0"/>
            </a:endParaRPr>
          </a:p>
        </p:txBody>
      </p:sp>
      <p:sp>
        <p:nvSpPr>
          <p:cNvPr id="84" name="Скругленный прямоугольник 83">
            <a:hlinkClick r:id="rId28" action="ppaction://hlinksldjump"/>
          </p:cNvPr>
          <p:cNvSpPr/>
          <p:nvPr/>
        </p:nvSpPr>
        <p:spPr>
          <a:xfrm>
            <a:off x="4633263" y="4537800"/>
            <a:ext cx="1260000" cy="720000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mpact" pitchFamily="34" charset="0"/>
              </a:rPr>
              <a:t>500</a:t>
            </a:r>
            <a:endParaRPr lang="ru-RU" sz="3600" dirty="0">
              <a:ln>
                <a:solidFill>
                  <a:sysClr val="windowText" lastClr="000000"/>
                </a:solidFill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Impact" pitchFamily="34" charset="0"/>
            </a:endParaRPr>
          </a:p>
        </p:txBody>
      </p:sp>
      <p:sp>
        <p:nvSpPr>
          <p:cNvPr id="85" name="Скругленный прямоугольник 84">
            <a:hlinkClick r:id="rId29" action="ppaction://hlinksldjump"/>
          </p:cNvPr>
          <p:cNvSpPr/>
          <p:nvPr/>
        </p:nvSpPr>
        <p:spPr>
          <a:xfrm>
            <a:off x="3214678" y="1214422"/>
            <a:ext cx="1260000" cy="720000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1003">
            <a:schemeClr val="lt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mpact" pitchFamily="34" charset="0"/>
              </a:rPr>
              <a:t>100</a:t>
            </a:r>
            <a:endParaRPr lang="ru-RU" sz="3600" dirty="0">
              <a:ln>
                <a:solidFill>
                  <a:sysClr val="windowText" lastClr="000000"/>
                </a:solidFill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Impact" pitchFamily="34" charset="0"/>
            </a:endParaRPr>
          </a:p>
        </p:txBody>
      </p:sp>
      <p:sp>
        <p:nvSpPr>
          <p:cNvPr id="86" name="Скругленный прямоугольник 85">
            <a:hlinkClick r:id="rId30" action="ppaction://hlinksldjump"/>
          </p:cNvPr>
          <p:cNvSpPr/>
          <p:nvPr/>
        </p:nvSpPr>
        <p:spPr>
          <a:xfrm>
            <a:off x="6027183" y="4537800"/>
            <a:ext cx="1260000" cy="720000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1002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mpact" pitchFamily="34" charset="0"/>
              </a:rPr>
              <a:t>500</a:t>
            </a:r>
            <a:endParaRPr lang="ru-RU" sz="3600" dirty="0">
              <a:ln>
                <a:solidFill>
                  <a:sysClr val="windowText" lastClr="000000"/>
                </a:solidFill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Impact" pitchFamily="34" charset="0"/>
            </a:endParaRPr>
          </a:p>
        </p:txBody>
      </p:sp>
      <p:sp>
        <p:nvSpPr>
          <p:cNvPr id="87" name="Скругленный прямоугольник 86">
            <a:hlinkClick r:id="rId31" action="ppaction://hlinksldjump"/>
          </p:cNvPr>
          <p:cNvSpPr/>
          <p:nvPr/>
        </p:nvSpPr>
        <p:spPr>
          <a:xfrm>
            <a:off x="7421103" y="4537800"/>
            <a:ext cx="1260000" cy="72000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mpact" pitchFamily="34" charset="0"/>
              </a:rPr>
              <a:t>500</a:t>
            </a:r>
            <a:endParaRPr lang="ru-RU" sz="3600" dirty="0">
              <a:ln>
                <a:solidFill>
                  <a:sysClr val="windowText" lastClr="000000"/>
                </a:solidFill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Impact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</p:childTnLst>
        </p:cTn>
      </p:par>
    </p:tnLst>
    <p:bldLst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51"/>
          <p:cNvSpPr txBox="1">
            <a:spLocks noChangeArrowheads="1"/>
          </p:cNvSpPr>
          <p:nvPr/>
        </p:nvSpPr>
        <p:spPr bwMode="auto">
          <a:xfrm>
            <a:off x="2267744" y="404664"/>
            <a:ext cx="6174432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>
              <a:spcBef>
                <a:spcPct val="50000"/>
              </a:spcBef>
            </a:pPr>
            <a:r>
              <a:rPr lang="ru-RU" sz="4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993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Космонавты 3</a:t>
            </a:r>
            <a:r>
              <a:rPr lang="en-US" sz="4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993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00</a:t>
            </a:r>
            <a:endParaRPr lang="en-US" sz="44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FF9933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9" name="Text Box 19"/>
          <p:cNvSpPr txBox="1">
            <a:spLocks noChangeArrowheads="1"/>
          </p:cNvSpPr>
          <p:nvPr/>
        </p:nvSpPr>
        <p:spPr bwMode="auto">
          <a:xfrm>
            <a:off x="899592" y="5229200"/>
            <a:ext cx="424847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400" b="1" dirty="0" smtClean="0">
                <a:ln>
                  <a:solidFill>
                    <a:schemeClr val="tx1"/>
                  </a:solidFill>
                </a:ln>
                <a:solidFill>
                  <a:srgbClr val="A50021"/>
                </a:solidFill>
                <a:latin typeface="Calibri" pitchFamily="34" charset="0"/>
              </a:rPr>
              <a:t>Алексей Леонов</a:t>
            </a:r>
            <a:endParaRPr lang="en-US" sz="4400" b="1" dirty="0">
              <a:ln>
                <a:solidFill>
                  <a:schemeClr val="tx1"/>
                </a:solidFill>
              </a:ln>
              <a:solidFill>
                <a:srgbClr val="A50021"/>
              </a:solidFill>
              <a:latin typeface="Calibri" pitchFamily="34" charset="0"/>
            </a:endParaRPr>
          </a:p>
        </p:txBody>
      </p:sp>
      <p:sp>
        <p:nvSpPr>
          <p:cNvPr id="10" name="Блок-схема: знак завершения 9"/>
          <p:cNvSpPr/>
          <p:nvPr/>
        </p:nvSpPr>
        <p:spPr>
          <a:xfrm>
            <a:off x="3276600" y="6172200"/>
            <a:ext cx="2590800" cy="381000"/>
          </a:xfrm>
          <a:prstGeom prst="flowChartTerminator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Правильный ответ</a:t>
            </a:r>
            <a:endParaRPr lang="ru-RU" sz="18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Штриховая стрелка вправо 10">
            <a:hlinkClick r:id="rId2" action="ppaction://hlinksldjump" highlightClick="1"/>
          </p:cNvPr>
          <p:cNvSpPr/>
          <p:nvPr/>
        </p:nvSpPr>
        <p:spPr>
          <a:xfrm>
            <a:off x="8077200" y="5867400"/>
            <a:ext cx="595200" cy="491400"/>
          </a:xfrm>
          <a:prstGeom prst="stripedRightArrow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827584" y="1196752"/>
            <a:ext cx="6826869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Первый космонавт, вышедший в открытый космос</a:t>
            </a:r>
            <a:endParaRPr lang="ru-RU" dirty="0"/>
          </a:p>
        </p:txBody>
      </p:sp>
      <p:pic>
        <p:nvPicPr>
          <p:cNvPr id="12" name="Рисунок 11" descr="https://www.stihi.ru/pics/2016/07/03/9879.jpg"/>
          <p:cNvPicPr/>
          <p:nvPr/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 bwMode="auto">
          <a:xfrm>
            <a:off x="2699792" y="2060848"/>
            <a:ext cx="4680520" cy="3168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51"/>
          <p:cNvSpPr txBox="1">
            <a:spLocks noChangeArrowheads="1"/>
          </p:cNvSpPr>
          <p:nvPr/>
        </p:nvSpPr>
        <p:spPr bwMode="auto">
          <a:xfrm>
            <a:off x="2267744" y="404664"/>
            <a:ext cx="5715024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>
              <a:spcBef>
                <a:spcPct val="50000"/>
              </a:spcBef>
            </a:pPr>
            <a:r>
              <a:rPr lang="ru-RU" sz="4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  <a:cs typeface="Mongolian Baiti" pitchFamily="66" charset="0"/>
              </a:rPr>
              <a:t>Созвездия 400</a:t>
            </a:r>
            <a:endParaRPr lang="en-US" sz="44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Georgia" pitchFamily="18" charset="0"/>
              <a:cs typeface="Mongolian Baiti" pitchFamily="66" charset="0"/>
            </a:endParaRPr>
          </a:p>
        </p:txBody>
      </p:sp>
      <p:sp>
        <p:nvSpPr>
          <p:cNvPr id="9" name="Text Box 19"/>
          <p:cNvSpPr txBox="1">
            <a:spLocks noChangeArrowheads="1"/>
          </p:cNvSpPr>
          <p:nvPr/>
        </p:nvSpPr>
        <p:spPr bwMode="auto">
          <a:xfrm>
            <a:off x="251520" y="4581128"/>
            <a:ext cx="468052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rgbClr val="A50021"/>
                </a:solidFill>
                <a:latin typeface="Calibri" pitchFamily="34" charset="0"/>
              </a:rPr>
              <a:t>Это созвездия Зодиака.</a:t>
            </a:r>
          </a:p>
          <a:p>
            <a:pPr algn="ctr">
              <a:spcBef>
                <a:spcPts val="0"/>
              </a:spcBef>
            </a:pPr>
            <a:r>
              <a:rPr lang="ru-RU" sz="2800" b="1" i="1" dirty="0" smtClean="0">
                <a:ln>
                  <a:solidFill>
                    <a:schemeClr val="tx1"/>
                  </a:solidFill>
                </a:ln>
                <a:solidFill>
                  <a:srgbClr val="A50021"/>
                </a:solidFill>
                <a:latin typeface="Calibri" pitchFamily="34" charset="0"/>
              </a:rPr>
              <a:t>«Зодиак» 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rgbClr val="A50021"/>
                </a:solidFill>
                <a:latin typeface="Calibri" pitchFamily="34" charset="0"/>
              </a:rPr>
              <a:t>в переводе </a:t>
            </a:r>
          </a:p>
          <a:p>
            <a:pPr algn="ctr">
              <a:spcBef>
                <a:spcPts val="0"/>
              </a:spcBef>
            </a:pP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rgbClr val="A50021"/>
                </a:solidFill>
                <a:latin typeface="Calibri" pitchFamily="34" charset="0"/>
              </a:rPr>
              <a:t>с греческого – 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rgbClr val="A50021"/>
                </a:solidFill>
                <a:latin typeface="Calibri" pitchFamily="34" charset="0"/>
              </a:rPr>
              <a:t>«</a:t>
            </a:r>
            <a:r>
              <a:rPr lang="ru-RU" sz="2800" b="1" i="1" dirty="0" smtClean="0">
                <a:ln>
                  <a:solidFill>
                    <a:schemeClr val="tx1"/>
                  </a:solidFill>
                </a:ln>
                <a:solidFill>
                  <a:srgbClr val="A50021"/>
                </a:solidFill>
                <a:latin typeface="Calibri" pitchFamily="34" charset="0"/>
              </a:rPr>
              <a:t>круг зверей»</a:t>
            </a:r>
            <a:endParaRPr lang="en-US" sz="2800" b="1" i="1" dirty="0">
              <a:ln>
                <a:solidFill>
                  <a:schemeClr val="tx1"/>
                </a:solidFill>
              </a:ln>
              <a:solidFill>
                <a:srgbClr val="A50021"/>
              </a:solidFill>
              <a:latin typeface="Calibri" pitchFamily="34" charset="0"/>
            </a:endParaRPr>
          </a:p>
        </p:txBody>
      </p:sp>
      <p:sp>
        <p:nvSpPr>
          <p:cNvPr id="10" name="Блок-схема: знак завершения 9"/>
          <p:cNvSpPr/>
          <p:nvPr/>
        </p:nvSpPr>
        <p:spPr>
          <a:xfrm>
            <a:off x="3276600" y="6172200"/>
            <a:ext cx="2590800" cy="381000"/>
          </a:xfrm>
          <a:prstGeom prst="flowChartTerminator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Правильный ответ</a:t>
            </a:r>
            <a:endParaRPr lang="ru-RU" sz="18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Штриховая стрелка вправо 10">
            <a:hlinkClick r:id="rId2" action="ppaction://hlinksldjump" highlightClick="1"/>
          </p:cNvPr>
          <p:cNvSpPr/>
          <p:nvPr/>
        </p:nvSpPr>
        <p:spPr>
          <a:xfrm>
            <a:off x="8077200" y="5867400"/>
            <a:ext cx="595200" cy="491400"/>
          </a:xfrm>
          <a:prstGeom prst="stripedRightArrow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23528" y="1988840"/>
            <a:ext cx="3960440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/>
              <a:t>Почему Дева, Водолей и Весы входят в </a:t>
            </a:r>
            <a:r>
              <a:rPr lang="ru-RU" b="1" i="1" dirty="0" smtClean="0"/>
              <a:t>Круг зверей</a:t>
            </a:r>
            <a:r>
              <a:rPr lang="ru-RU" dirty="0" smtClean="0"/>
              <a:t>?</a:t>
            </a:r>
            <a:endParaRPr lang="ru-RU" dirty="0"/>
          </a:p>
        </p:txBody>
      </p:sp>
      <p:pic>
        <p:nvPicPr>
          <p:cNvPr id="12" name="Рисунок 11" descr="https://avatars.mds.yandex.net/get-pdb/1948860/e009acde-dd93-4b82-9815-36575db268ac/s1200?webp=fals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196752"/>
            <a:ext cx="4047551" cy="38884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51"/>
          <p:cNvSpPr txBox="1">
            <a:spLocks noChangeArrowheads="1"/>
          </p:cNvSpPr>
          <p:nvPr/>
        </p:nvSpPr>
        <p:spPr bwMode="auto">
          <a:xfrm>
            <a:off x="827584" y="404664"/>
            <a:ext cx="7929618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>
              <a:spcBef>
                <a:spcPct val="50000"/>
              </a:spcBef>
            </a:pPr>
            <a:r>
              <a:rPr lang="ru-RU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993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Космические объекты 4</a:t>
            </a:r>
            <a:r>
              <a:rPr lang="en-US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993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00</a:t>
            </a:r>
            <a:endParaRPr lang="en-US" sz="40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FF9933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9" name="Text Box 19"/>
          <p:cNvSpPr txBox="1">
            <a:spLocks noChangeArrowheads="1"/>
          </p:cNvSpPr>
          <p:nvPr/>
        </p:nvSpPr>
        <p:spPr bwMode="auto">
          <a:xfrm>
            <a:off x="467544" y="4941168"/>
            <a:ext cx="756084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 dirty="0" smtClean="0">
                <a:ln>
                  <a:solidFill>
                    <a:schemeClr val="tx1"/>
                  </a:solidFill>
                </a:ln>
                <a:solidFill>
                  <a:srgbClr val="A50021"/>
                </a:solidFill>
                <a:latin typeface="Calibri" pitchFamily="34" charset="0"/>
              </a:rPr>
              <a:t>Вселенная состоит из галактик</a:t>
            </a:r>
            <a:endParaRPr lang="en-US" sz="4000" b="1" dirty="0">
              <a:ln>
                <a:solidFill>
                  <a:schemeClr val="tx1"/>
                </a:solidFill>
              </a:ln>
              <a:solidFill>
                <a:srgbClr val="A50021"/>
              </a:solidFill>
              <a:latin typeface="Calibri" pitchFamily="34" charset="0"/>
            </a:endParaRPr>
          </a:p>
        </p:txBody>
      </p:sp>
      <p:sp>
        <p:nvSpPr>
          <p:cNvPr id="10" name="Блок-схема: знак завершения 9"/>
          <p:cNvSpPr/>
          <p:nvPr/>
        </p:nvSpPr>
        <p:spPr>
          <a:xfrm>
            <a:off x="3276600" y="6172200"/>
            <a:ext cx="2590800" cy="381000"/>
          </a:xfrm>
          <a:prstGeom prst="flowChartTerminator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Правильный ответ</a:t>
            </a:r>
            <a:endParaRPr lang="ru-RU" sz="18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Штриховая стрелка вправо 10">
            <a:hlinkClick r:id="rId2" action="ppaction://hlinksldjump" highlightClick="1"/>
          </p:cNvPr>
          <p:cNvSpPr/>
          <p:nvPr/>
        </p:nvSpPr>
        <p:spPr>
          <a:xfrm>
            <a:off x="8077200" y="5867400"/>
            <a:ext cx="595200" cy="491400"/>
          </a:xfrm>
          <a:prstGeom prst="stripedRightArrow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39552" y="1772816"/>
            <a:ext cx="2736304" cy="175432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/>
              <a:t>Где больше звёзд – в Галактике или 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во Вселенной?</a:t>
            </a:r>
            <a:endParaRPr lang="ru-RU" dirty="0"/>
          </a:p>
        </p:txBody>
      </p:sp>
      <p:pic>
        <p:nvPicPr>
          <p:cNvPr id="12" name="Рисунок 11" descr="https://img3.goodfon.ru/original/1920x1200/4/e7/foto-teleskop-habbl-vselennaya-435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1196752"/>
            <a:ext cx="5183753" cy="3240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51"/>
          <p:cNvSpPr txBox="1">
            <a:spLocks noChangeArrowheads="1"/>
          </p:cNvSpPr>
          <p:nvPr/>
        </p:nvSpPr>
        <p:spPr bwMode="auto">
          <a:xfrm>
            <a:off x="1547664" y="476672"/>
            <a:ext cx="6858032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>
              <a:spcBef>
                <a:spcPct val="50000"/>
              </a:spcBef>
            </a:pPr>
            <a:r>
              <a:rPr lang="ru-RU" sz="4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993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Солнечная семья 4</a:t>
            </a:r>
            <a:r>
              <a:rPr lang="en-US" sz="4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993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00</a:t>
            </a:r>
            <a:endParaRPr lang="en-US" sz="44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FF9933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9" name="Text Box 19"/>
          <p:cNvSpPr txBox="1">
            <a:spLocks noChangeArrowheads="1"/>
          </p:cNvSpPr>
          <p:nvPr/>
        </p:nvSpPr>
        <p:spPr bwMode="auto">
          <a:xfrm>
            <a:off x="683568" y="5157192"/>
            <a:ext cx="453650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400" b="1" dirty="0" smtClean="0">
                <a:ln>
                  <a:solidFill>
                    <a:schemeClr val="tx1"/>
                  </a:solidFill>
                </a:ln>
                <a:solidFill>
                  <a:srgbClr val="A50021"/>
                </a:solidFill>
                <a:latin typeface="Calibri" pitchFamily="34" charset="0"/>
              </a:rPr>
              <a:t>Жёлтый карлик</a:t>
            </a:r>
            <a:endParaRPr lang="en-US" sz="4400" b="1" dirty="0">
              <a:ln>
                <a:solidFill>
                  <a:schemeClr val="tx1"/>
                </a:solidFill>
              </a:ln>
              <a:solidFill>
                <a:srgbClr val="A50021"/>
              </a:solidFill>
              <a:latin typeface="Calibri" pitchFamily="34" charset="0"/>
            </a:endParaRPr>
          </a:p>
        </p:txBody>
      </p:sp>
      <p:sp>
        <p:nvSpPr>
          <p:cNvPr id="10" name="Блок-схема: знак завершения 9"/>
          <p:cNvSpPr/>
          <p:nvPr/>
        </p:nvSpPr>
        <p:spPr>
          <a:xfrm>
            <a:off x="3491880" y="6093296"/>
            <a:ext cx="2590800" cy="381000"/>
          </a:xfrm>
          <a:prstGeom prst="flowChartTerminator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Правильный ответ</a:t>
            </a:r>
            <a:endParaRPr lang="ru-RU" sz="18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Штриховая стрелка вправо 10">
            <a:hlinkClick r:id="rId2" action="ppaction://hlinksldjump" highlightClick="1"/>
          </p:cNvPr>
          <p:cNvSpPr/>
          <p:nvPr/>
        </p:nvSpPr>
        <p:spPr>
          <a:xfrm>
            <a:off x="8077200" y="5867400"/>
            <a:ext cx="595200" cy="491400"/>
          </a:xfrm>
          <a:prstGeom prst="stripedRightArrow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467544" y="1268760"/>
            <a:ext cx="4774512" cy="279595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/>
              <a:t>К какому классу относится Солнце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dirty="0" smtClean="0"/>
              <a:t> </a:t>
            </a:r>
            <a:r>
              <a:rPr lang="ru-RU" dirty="0" smtClean="0"/>
              <a:t>оранжевый гигант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dirty="0" smtClean="0"/>
              <a:t> </a:t>
            </a:r>
            <a:r>
              <a:rPr lang="ru-RU" dirty="0" smtClean="0"/>
              <a:t>жёлтый карлик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dirty="0" smtClean="0"/>
              <a:t> </a:t>
            </a:r>
            <a:r>
              <a:rPr lang="ru-RU" dirty="0" smtClean="0"/>
              <a:t>жёлтый гигант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dirty="0" smtClean="0"/>
              <a:t> </a:t>
            </a:r>
            <a:r>
              <a:rPr lang="ru-RU" dirty="0" smtClean="0"/>
              <a:t>оранжевый карлик</a:t>
            </a:r>
            <a:endParaRPr lang="ru-RU" dirty="0"/>
          </a:p>
        </p:txBody>
      </p:sp>
      <p:pic>
        <p:nvPicPr>
          <p:cNvPr id="13" name="Рисунок 12" descr="http://www.obshelit.ru/images/photos/Yuri1970W-0-2019_11_02_214606.jpg"/>
          <p:cNvPicPr/>
          <p:nvPr/>
        </p:nvPicPr>
        <p:blipFill>
          <a:blip r:embed="rId3" cstate="print"/>
          <a:srcRect l="17241" r="14720"/>
          <a:stretch>
            <a:fillRect/>
          </a:stretch>
        </p:blipFill>
        <p:spPr bwMode="auto">
          <a:xfrm>
            <a:off x="4427984" y="2060848"/>
            <a:ext cx="3816424" cy="3240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51"/>
          <p:cNvSpPr txBox="1">
            <a:spLocks noChangeArrowheads="1"/>
          </p:cNvSpPr>
          <p:nvPr/>
        </p:nvSpPr>
        <p:spPr bwMode="auto">
          <a:xfrm>
            <a:off x="1619672" y="404664"/>
            <a:ext cx="6500858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>
              <a:spcBef>
                <a:spcPct val="50000"/>
              </a:spcBef>
            </a:pPr>
            <a:r>
              <a:rPr lang="ru-RU" sz="4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993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Луна и другие 4</a:t>
            </a:r>
            <a:r>
              <a:rPr lang="en-US" sz="4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993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00</a:t>
            </a:r>
            <a:endParaRPr lang="en-US" sz="44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FF9933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9" name="Text Box 19"/>
          <p:cNvSpPr txBox="1">
            <a:spLocks noChangeArrowheads="1"/>
          </p:cNvSpPr>
          <p:nvPr/>
        </p:nvSpPr>
        <p:spPr bwMode="auto">
          <a:xfrm>
            <a:off x="1115616" y="4653136"/>
            <a:ext cx="287177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800" b="1" dirty="0" smtClean="0">
                <a:ln>
                  <a:solidFill>
                    <a:schemeClr val="tx1"/>
                  </a:solidFill>
                </a:ln>
                <a:solidFill>
                  <a:srgbClr val="A50021"/>
                </a:solidFill>
                <a:latin typeface="Calibri" pitchFamily="34" charset="0"/>
              </a:rPr>
              <a:t>Юпитер </a:t>
            </a:r>
            <a:endParaRPr lang="en-US" sz="4800" b="1" dirty="0">
              <a:ln>
                <a:solidFill>
                  <a:schemeClr val="tx1"/>
                </a:solidFill>
              </a:ln>
              <a:solidFill>
                <a:srgbClr val="A50021"/>
              </a:solidFill>
              <a:latin typeface="Calibri" pitchFamily="34" charset="0"/>
            </a:endParaRPr>
          </a:p>
        </p:txBody>
      </p:sp>
      <p:sp>
        <p:nvSpPr>
          <p:cNvPr id="10" name="Блок-схема: знак завершения 9"/>
          <p:cNvSpPr/>
          <p:nvPr/>
        </p:nvSpPr>
        <p:spPr>
          <a:xfrm>
            <a:off x="3276600" y="6172200"/>
            <a:ext cx="2590800" cy="381000"/>
          </a:xfrm>
          <a:prstGeom prst="flowChartTerminator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Правильный ответ</a:t>
            </a:r>
            <a:endParaRPr lang="ru-RU" sz="18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Штриховая стрелка вправо 10">
            <a:hlinkClick r:id="rId2" action="ppaction://hlinksldjump" highlightClick="1"/>
          </p:cNvPr>
          <p:cNvSpPr/>
          <p:nvPr/>
        </p:nvSpPr>
        <p:spPr>
          <a:xfrm>
            <a:off x="8077200" y="5867400"/>
            <a:ext cx="595200" cy="491400"/>
          </a:xfrm>
          <a:prstGeom prst="stripedRightArrow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95536" y="2132856"/>
            <a:ext cx="3600400" cy="175432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/>
              <a:t>Планета Солнечной системы, у которой больше всего спутников?</a:t>
            </a:r>
            <a:endParaRPr lang="ru-RU" dirty="0"/>
          </a:p>
        </p:txBody>
      </p:sp>
      <p:pic>
        <p:nvPicPr>
          <p:cNvPr id="12" name="Рисунок 11" descr="http://data10.i.gallery.ru/albums/gallery/103994-0fd5b-25018295-m750x74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340768"/>
            <a:ext cx="4248472" cy="3960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51"/>
          <p:cNvSpPr txBox="1">
            <a:spLocks noChangeArrowheads="1"/>
          </p:cNvSpPr>
          <p:nvPr/>
        </p:nvSpPr>
        <p:spPr bwMode="auto">
          <a:xfrm>
            <a:off x="827584" y="476672"/>
            <a:ext cx="7672936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>
              <a:spcBef>
                <a:spcPct val="50000"/>
              </a:spcBef>
            </a:pPr>
            <a:r>
              <a:rPr lang="ru-RU" sz="4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993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Научные термины 4</a:t>
            </a:r>
            <a:r>
              <a:rPr lang="en-US" sz="4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993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00</a:t>
            </a:r>
            <a:endParaRPr lang="en-US" sz="44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FF9933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9" name="Text Box 19"/>
          <p:cNvSpPr txBox="1">
            <a:spLocks noChangeArrowheads="1"/>
          </p:cNvSpPr>
          <p:nvPr/>
        </p:nvSpPr>
        <p:spPr bwMode="auto">
          <a:xfrm>
            <a:off x="3131840" y="5229200"/>
            <a:ext cx="450545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400" b="1" dirty="0" smtClean="0">
                <a:ln>
                  <a:solidFill>
                    <a:schemeClr val="tx1"/>
                  </a:solidFill>
                </a:ln>
                <a:solidFill>
                  <a:srgbClr val="A50021"/>
                </a:solidFill>
                <a:latin typeface="Calibri" pitchFamily="34" charset="0"/>
              </a:rPr>
              <a:t>Чёрная дыра</a:t>
            </a:r>
            <a:endParaRPr lang="en-US" sz="4400" b="1" dirty="0">
              <a:ln>
                <a:solidFill>
                  <a:schemeClr val="tx1"/>
                </a:solidFill>
              </a:ln>
              <a:solidFill>
                <a:srgbClr val="A50021"/>
              </a:solidFill>
              <a:latin typeface="Calibri" pitchFamily="34" charset="0"/>
            </a:endParaRPr>
          </a:p>
        </p:txBody>
      </p:sp>
      <p:sp>
        <p:nvSpPr>
          <p:cNvPr id="10" name="Блок-схема: знак завершения 9"/>
          <p:cNvSpPr/>
          <p:nvPr/>
        </p:nvSpPr>
        <p:spPr>
          <a:xfrm>
            <a:off x="3276600" y="6172200"/>
            <a:ext cx="2590800" cy="381000"/>
          </a:xfrm>
          <a:prstGeom prst="flowChartTerminator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Правильный ответ</a:t>
            </a:r>
            <a:endParaRPr lang="ru-RU" sz="18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Штриховая стрелка вправо 10">
            <a:hlinkClick r:id="rId2" action="ppaction://hlinksldjump" highlightClick="1"/>
          </p:cNvPr>
          <p:cNvSpPr/>
          <p:nvPr/>
        </p:nvSpPr>
        <p:spPr>
          <a:xfrm>
            <a:off x="8077200" y="5867400"/>
            <a:ext cx="595200" cy="491400"/>
          </a:xfrm>
          <a:prstGeom prst="stripedRightArrow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395536" y="1628800"/>
            <a:ext cx="3744416" cy="334995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/>
              <a:t>Как называется космический объект, поглощающий свет?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dirty="0" smtClean="0"/>
              <a:t> Белое пятно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dirty="0" smtClean="0"/>
              <a:t> </a:t>
            </a:r>
            <a:r>
              <a:rPr lang="ru-RU" dirty="0" smtClean="0"/>
              <a:t>Чёрная дыра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dirty="0" smtClean="0"/>
              <a:t> </a:t>
            </a:r>
            <a:r>
              <a:rPr lang="ru-RU" dirty="0" smtClean="0"/>
              <a:t>Туманность</a:t>
            </a:r>
            <a:endParaRPr lang="ru-RU" dirty="0"/>
          </a:p>
        </p:txBody>
      </p:sp>
      <p:pic>
        <p:nvPicPr>
          <p:cNvPr id="15" name="Рисунок 14" descr="https://avatars.mds.yandex.net/get-pdb/1676021/02c48873-caf7-4506-9a68-172b0b638b6d/s1200?webp=false"/>
          <p:cNvPicPr/>
          <p:nvPr/>
        </p:nvPicPr>
        <p:blipFill>
          <a:blip r:embed="rId3" cstate="print"/>
          <a:srcRect l="9300" r="11011"/>
          <a:stretch>
            <a:fillRect/>
          </a:stretch>
        </p:blipFill>
        <p:spPr bwMode="auto">
          <a:xfrm>
            <a:off x="4572000" y="1628800"/>
            <a:ext cx="4191000" cy="35079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51"/>
          <p:cNvSpPr txBox="1">
            <a:spLocks noChangeArrowheads="1"/>
          </p:cNvSpPr>
          <p:nvPr/>
        </p:nvSpPr>
        <p:spPr bwMode="auto">
          <a:xfrm>
            <a:off x="2267744" y="404664"/>
            <a:ext cx="6030416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>
              <a:spcBef>
                <a:spcPct val="50000"/>
              </a:spcBef>
            </a:pPr>
            <a:r>
              <a:rPr lang="ru-RU" sz="4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993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Космонавты 4</a:t>
            </a:r>
            <a:r>
              <a:rPr lang="en-US" sz="4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993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00</a:t>
            </a:r>
            <a:endParaRPr lang="en-US" sz="44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FF9933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9" name="Text Box 19"/>
          <p:cNvSpPr txBox="1">
            <a:spLocks noChangeArrowheads="1"/>
          </p:cNvSpPr>
          <p:nvPr/>
        </p:nvSpPr>
        <p:spPr bwMode="auto">
          <a:xfrm>
            <a:off x="971600" y="3933056"/>
            <a:ext cx="36004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400" b="1" dirty="0" smtClean="0">
                <a:ln>
                  <a:solidFill>
                    <a:schemeClr val="tx1"/>
                  </a:solidFill>
                </a:ln>
                <a:solidFill>
                  <a:srgbClr val="A50021"/>
                </a:solidFill>
                <a:latin typeface="Calibri" pitchFamily="34" charset="0"/>
              </a:rPr>
              <a:t>Армстронг и Олдрин</a:t>
            </a:r>
            <a:endParaRPr lang="en-US" sz="4400" b="1" dirty="0">
              <a:ln>
                <a:solidFill>
                  <a:schemeClr val="tx1"/>
                </a:solidFill>
              </a:ln>
              <a:solidFill>
                <a:srgbClr val="A50021"/>
              </a:solidFill>
              <a:latin typeface="Calibri" pitchFamily="34" charset="0"/>
            </a:endParaRPr>
          </a:p>
        </p:txBody>
      </p:sp>
      <p:sp>
        <p:nvSpPr>
          <p:cNvPr id="11" name="Штриховая стрелка вправо 10">
            <a:hlinkClick r:id="rId2" action="ppaction://hlinksldjump" highlightClick="1"/>
          </p:cNvPr>
          <p:cNvSpPr/>
          <p:nvPr/>
        </p:nvSpPr>
        <p:spPr>
          <a:xfrm>
            <a:off x="8077200" y="5867400"/>
            <a:ext cx="595200" cy="491400"/>
          </a:xfrm>
          <a:prstGeom prst="stripedRightArrow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Блок-схема: знак завершения 9"/>
          <p:cNvSpPr/>
          <p:nvPr/>
        </p:nvSpPr>
        <p:spPr>
          <a:xfrm>
            <a:off x="3286116" y="5857892"/>
            <a:ext cx="2590800" cy="381000"/>
          </a:xfrm>
          <a:prstGeom prst="flowChartTerminator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Правильный ответ</a:t>
            </a:r>
            <a:endParaRPr lang="ru-RU" sz="18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Рисунок 11" descr="https://pbs.twimg.com/media/D-t6W5OXYAE-1S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916832"/>
            <a:ext cx="4138202" cy="2762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95536" y="1124744"/>
            <a:ext cx="4948662" cy="22419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/>
              <a:t>Первые люди, побывавшие на Луне: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dirty="0" smtClean="0"/>
              <a:t> </a:t>
            </a:r>
            <a:r>
              <a:rPr lang="ru-RU" dirty="0" smtClean="0"/>
              <a:t>Павел Беляев и Алексей Леонов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dirty="0" smtClean="0"/>
              <a:t> </a:t>
            </a:r>
            <a:r>
              <a:rPr lang="ru-RU" dirty="0" smtClean="0"/>
              <a:t>Нил Армстронг и Базз Олдрин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dirty="0" smtClean="0"/>
              <a:t> </a:t>
            </a:r>
            <a:r>
              <a:rPr lang="ru-RU" dirty="0" smtClean="0"/>
              <a:t>Томас Стаффорд и Вэнс Бранд</a:t>
            </a: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51"/>
          <p:cNvSpPr txBox="1">
            <a:spLocks noChangeArrowheads="1"/>
          </p:cNvSpPr>
          <p:nvPr/>
        </p:nvSpPr>
        <p:spPr bwMode="auto">
          <a:xfrm>
            <a:off x="2051720" y="404664"/>
            <a:ext cx="5857916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>
              <a:spcBef>
                <a:spcPct val="50000"/>
              </a:spcBef>
            </a:pPr>
            <a:r>
              <a:rPr lang="ru-RU" sz="4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  <a:cs typeface="Mongolian Baiti" pitchFamily="66" charset="0"/>
              </a:rPr>
              <a:t>Созвездия 500</a:t>
            </a:r>
            <a:endParaRPr lang="en-US" sz="44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Georgia" pitchFamily="18" charset="0"/>
              <a:cs typeface="Mongolian Baiti" pitchFamily="66" charset="0"/>
            </a:endParaRPr>
          </a:p>
        </p:txBody>
      </p:sp>
      <p:sp>
        <p:nvSpPr>
          <p:cNvPr id="9" name="Text Box 19"/>
          <p:cNvSpPr txBox="1">
            <a:spLocks noChangeArrowheads="1"/>
          </p:cNvSpPr>
          <p:nvPr/>
        </p:nvSpPr>
        <p:spPr bwMode="auto">
          <a:xfrm>
            <a:off x="4644008" y="4653136"/>
            <a:ext cx="352839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ru-RU" sz="4000" b="1" dirty="0" smtClean="0">
                <a:ln>
                  <a:solidFill>
                    <a:schemeClr val="tx1"/>
                  </a:solidFill>
                </a:ln>
                <a:solidFill>
                  <a:srgbClr val="A50021"/>
                </a:solidFill>
                <a:latin typeface="Calibri" pitchFamily="34" charset="0"/>
              </a:rPr>
              <a:t>Нет с</a:t>
            </a:r>
            <a:r>
              <a:rPr lang="ru-RU" sz="4000" b="1" dirty="0" smtClean="0">
                <a:ln>
                  <a:solidFill>
                    <a:schemeClr val="tx1"/>
                  </a:solidFill>
                </a:ln>
                <a:solidFill>
                  <a:srgbClr val="A50021"/>
                </a:solidFill>
                <a:latin typeface="Calibri" pitchFamily="34" charset="0"/>
              </a:rPr>
              <a:t>озвездия Кота</a:t>
            </a:r>
            <a:endParaRPr lang="en-US" sz="4000" b="1" dirty="0">
              <a:ln>
                <a:solidFill>
                  <a:schemeClr val="tx1"/>
                </a:solidFill>
              </a:ln>
              <a:solidFill>
                <a:srgbClr val="A50021"/>
              </a:solidFill>
              <a:latin typeface="Calibri" pitchFamily="34" charset="0"/>
            </a:endParaRPr>
          </a:p>
        </p:txBody>
      </p:sp>
      <p:sp>
        <p:nvSpPr>
          <p:cNvPr id="10" name="Блок-схема: знак завершения 9"/>
          <p:cNvSpPr/>
          <p:nvPr/>
        </p:nvSpPr>
        <p:spPr>
          <a:xfrm>
            <a:off x="3276600" y="6172200"/>
            <a:ext cx="2590800" cy="381000"/>
          </a:xfrm>
          <a:prstGeom prst="flowChartTerminator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Правильный ответ</a:t>
            </a:r>
            <a:endParaRPr lang="ru-RU" sz="18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Штриховая стрелка вправо 10">
            <a:hlinkClick r:id="rId2" action="ppaction://hlinksldjump" highlightClick="1"/>
          </p:cNvPr>
          <p:cNvSpPr/>
          <p:nvPr/>
        </p:nvSpPr>
        <p:spPr>
          <a:xfrm>
            <a:off x="8077200" y="5867400"/>
            <a:ext cx="595200" cy="491400"/>
          </a:xfrm>
          <a:prstGeom prst="stripedRightArrow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67544" y="1268760"/>
            <a:ext cx="4469300" cy="230832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/>
              <a:t>Какого созвездия </a:t>
            </a:r>
            <a:r>
              <a:rPr lang="ru-RU" u="sng" dirty="0" smtClean="0"/>
              <a:t>не существует</a:t>
            </a:r>
            <a:r>
              <a:rPr lang="ru-RU" dirty="0" smtClean="0"/>
              <a:t>: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dirty="0" smtClean="0"/>
              <a:t> </a:t>
            </a:r>
            <a:r>
              <a:rPr lang="ru-RU" dirty="0" smtClean="0"/>
              <a:t>созвездие </a:t>
            </a:r>
            <a:r>
              <a:rPr lang="ru-RU" b="1" dirty="0" smtClean="0"/>
              <a:t>Льва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dirty="0" smtClean="0"/>
              <a:t> </a:t>
            </a:r>
            <a:r>
              <a:rPr lang="ru-RU" dirty="0" smtClean="0"/>
              <a:t>созвездие </a:t>
            </a:r>
            <a:r>
              <a:rPr lang="ru-RU" b="1" dirty="0" smtClean="0"/>
              <a:t>Кота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dirty="0" smtClean="0"/>
              <a:t> </a:t>
            </a:r>
            <a:r>
              <a:rPr lang="ru-RU" dirty="0" smtClean="0"/>
              <a:t>созвездие </a:t>
            </a:r>
            <a:r>
              <a:rPr lang="ru-RU" b="1" dirty="0" smtClean="0"/>
              <a:t>Рыси</a:t>
            </a:r>
            <a:endParaRPr lang="ru-RU" b="1" dirty="0"/>
          </a:p>
        </p:txBody>
      </p:sp>
      <p:pic>
        <p:nvPicPr>
          <p:cNvPr id="7" name="Рисунок 6" descr="https://top10a.ru/wp-content/uploads/2019/12/constelacao_leao_sg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3861048"/>
            <a:ext cx="3744416" cy="2159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 descr="http://t.facdn.net/24770101@800-1505166597.jpg"/>
          <p:cNvPicPr/>
          <p:nvPr/>
        </p:nvPicPr>
        <p:blipFill>
          <a:blip r:embed="rId4" cstate="print">
            <a:lum bright="10000"/>
          </a:blip>
          <a:srcRect/>
          <a:stretch>
            <a:fillRect/>
          </a:stretch>
        </p:blipFill>
        <p:spPr bwMode="auto">
          <a:xfrm>
            <a:off x="5508104" y="1268760"/>
            <a:ext cx="2520280" cy="3312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51"/>
          <p:cNvSpPr txBox="1">
            <a:spLocks noChangeArrowheads="1"/>
          </p:cNvSpPr>
          <p:nvPr/>
        </p:nvSpPr>
        <p:spPr bwMode="auto">
          <a:xfrm>
            <a:off x="827584" y="404664"/>
            <a:ext cx="7929618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>
              <a:spcBef>
                <a:spcPct val="50000"/>
              </a:spcBef>
            </a:pPr>
            <a:r>
              <a:rPr lang="ru-RU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993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Космические объекты </a:t>
            </a:r>
            <a:r>
              <a:rPr lang="ru-RU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993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5</a:t>
            </a:r>
            <a:r>
              <a:rPr lang="en-US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993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00</a:t>
            </a:r>
            <a:endParaRPr lang="en-US" sz="40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FF9933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9" name="Text Box 19"/>
          <p:cNvSpPr txBox="1">
            <a:spLocks noChangeArrowheads="1"/>
          </p:cNvSpPr>
          <p:nvPr/>
        </p:nvSpPr>
        <p:spPr bwMode="auto">
          <a:xfrm>
            <a:off x="3851920" y="5085184"/>
            <a:ext cx="405192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800" b="1" dirty="0" smtClean="0">
                <a:ln>
                  <a:solidFill>
                    <a:schemeClr val="tx1"/>
                  </a:solidFill>
                </a:ln>
                <a:solidFill>
                  <a:srgbClr val="A50021"/>
                </a:solidFill>
                <a:latin typeface="Calibri" pitchFamily="34" charset="0"/>
              </a:rPr>
              <a:t>Созвездие</a:t>
            </a:r>
            <a:endParaRPr lang="en-US" sz="4800" b="1" dirty="0">
              <a:ln>
                <a:solidFill>
                  <a:schemeClr val="tx1"/>
                </a:solidFill>
              </a:ln>
              <a:solidFill>
                <a:srgbClr val="A50021"/>
              </a:solidFill>
              <a:latin typeface="Calibri" pitchFamily="34" charset="0"/>
            </a:endParaRPr>
          </a:p>
        </p:txBody>
      </p:sp>
      <p:sp>
        <p:nvSpPr>
          <p:cNvPr id="10" name="Блок-схема: знак завершения 9"/>
          <p:cNvSpPr/>
          <p:nvPr/>
        </p:nvSpPr>
        <p:spPr>
          <a:xfrm>
            <a:off x="3276600" y="6172200"/>
            <a:ext cx="2590800" cy="381000"/>
          </a:xfrm>
          <a:prstGeom prst="flowChartTerminator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Правильный ответ</a:t>
            </a:r>
            <a:endParaRPr lang="ru-RU" sz="18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Штриховая стрелка вправо 11">
            <a:hlinkClick r:id="rId2" action="ppaction://hlinksldjump" highlightClick="1"/>
          </p:cNvPr>
          <p:cNvSpPr/>
          <p:nvPr/>
        </p:nvSpPr>
        <p:spPr>
          <a:xfrm>
            <a:off x="8077200" y="5867400"/>
            <a:ext cx="595200" cy="491400"/>
          </a:xfrm>
          <a:prstGeom prst="stripedRightArrow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395536" y="1556792"/>
            <a:ext cx="3024336" cy="433965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/>
              <a:t>Как называется участок небесной сферы, 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включающие в себя звёзды 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и другие космические тела?</a:t>
            </a:r>
          </a:p>
          <a:p>
            <a:endParaRPr lang="ru-RU" dirty="0"/>
          </a:p>
        </p:txBody>
      </p:sp>
      <p:pic>
        <p:nvPicPr>
          <p:cNvPr id="15" name="Рисунок 14" descr="http://i1.ytimg.com/vi/CZO9oplv4rg/maxresdefault.jpg"/>
          <p:cNvPicPr/>
          <p:nvPr/>
        </p:nvPicPr>
        <p:blipFill>
          <a:blip r:embed="rId3" cstate="print">
            <a:lum contrast="20000"/>
          </a:blip>
          <a:srcRect l="7376" r="6360"/>
          <a:stretch>
            <a:fillRect/>
          </a:stretch>
        </p:blipFill>
        <p:spPr bwMode="auto">
          <a:xfrm>
            <a:off x="3707904" y="1628800"/>
            <a:ext cx="5124450" cy="3343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Штриховая стрелка вправо 18">
            <a:hlinkClick r:id="rId2" action="ppaction://hlinksldjump" highlightClick="1"/>
          </p:cNvPr>
          <p:cNvSpPr/>
          <p:nvPr/>
        </p:nvSpPr>
        <p:spPr>
          <a:xfrm>
            <a:off x="8077200" y="5867400"/>
            <a:ext cx="595200" cy="491400"/>
          </a:xfrm>
          <a:prstGeom prst="stripedRightArrow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Text Box 51"/>
          <p:cNvSpPr txBox="1">
            <a:spLocks noChangeArrowheads="1"/>
          </p:cNvSpPr>
          <p:nvPr/>
        </p:nvSpPr>
        <p:spPr bwMode="auto">
          <a:xfrm>
            <a:off x="1403648" y="404664"/>
            <a:ext cx="692947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>
              <a:spcBef>
                <a:spcPct val="50000"/>
              </a:spcBef>
            </a:pPr>
            <a:r>
              <a:rPr lang="ru-RU" sz="4400" b="1" dirty="0" smtClean="0">
                <a:ln w="1905">
                  <a:solidFill>
                    <a:schemeClr val="tx1"/>
                  </a:solidFill>
                </a:ln>
                <a:solidFill>
                  <a:srgbClr val="FF99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Солнечная семья 5</a:t>
            </a:r>
            <a:r>
              <a:rPr lang="en-US" sz="4400" b="1" dirty="0" smtClean="0">
                <a:ln w="1905">
                  <a:solidFill>
                    <a:schemeClr val="tx1"/>
                  </a:solidFill>
                </a:ln>
                <a:solidFill>
                  <a:srgbClr val="FF99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00</a:t>
            </a:r>
            <a:endParaRPr lang="en-US" sz="4400" b="1" dirty="0">
              <a:ln w="1905">
                <a:solidFill>
                  <a:schemeClr val="tx1"/>
                </a:solidFill>
              </a:ln>
              <a:solidFill>
                <a:srgbClr val="FF9933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</a:endParaRPr>
          </a:p>
        </p:txBody>
      </p:sp>
      <p:sp>
        <p:nvSpPr>
          <p:cNvPr id="13" name="Блок-схема: знак завершения 12"/>
          <p:cNvSpPr/>
          <p:nvPr/>
        </p:nvSpPr>
        <p:spPr>
          <a:xfrm>
            <a:off x="3276600" y="6172200"/>
            <a:ext cx="2590800" cy="381000"/>
          </a:xfrm>
          <a:prstGeom prst="flowChartTerminator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Правильный ответ</a:t>
            </a:r>
            <a:endParaRPr lang="ru-RU" sz="18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Box 19"/>
          <p:cNvSpPr txBox="1">
            <a:spLocks noChangeArrowheads="1"/>
          </p:cNvSpPr>
          <p:nvPr/>
        </p:nvSpPr>
        <p:spPr bwMode="auto">
          <a:xfrm>
            <a:off x="683568" y="5301208"/>
            <a:ext cx="437196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 dirty="0" smtClean="0">
                <a:ln>
                  <a:solidFill>
                    <a:schemeClr val="tx1"/>
                  </a:solidFill>
                </a:ln>
                <a:solidFill>
                  <a:srgbClr val="A50021"/>
                </a:solidFill>
                <a:latin typeface="Calibri" pitchFamily="34" charset="0"/>
              </a:rPr>
              <a:t>Млечный путь</a:t>
            </a:r>
            <a:endParaRPr lang="en-US" sz="4000" b="1" dirty="0">
              <a:ln>
                <a:solidFill>
                  <a:schemeClr val="tx1"/>
                </a:solidFill>
              </a:ln>
              <a:solidFill>
                <a:srgbClr val="A50021"/>
              </a:solidFill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43608" y="1340768"/>
            <a:ext cx="7299883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Частью какой галактики является Солнечная система?</a:t>
            </a:r>
            <a:endParaRPr lang="ru-RU" dirty="0"/>
          </a:p>
        </p:txBody>
      </p:sp>
      <p:pic>
        <p:nvPicPr>
          <p:cNvPr id="9" name="Рисунок 8" descr="https://images.fineartamerica.com/images-medium-large-5/1-milky-way-galaxy-mark-garlickscience-photo-library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2204864"/>
            <a:ext cx="4680520" cy="3024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1" name="Text Box 19"/>
          <p:cNvSpPr txBox="1">
            <a:spLocks noChangeArrowheads="1"/>
          </p:cNvSpPr>
          <p:nvPr/>
        </p:nvSpPr>
        <p:spPr bwMode="auto">
          <a:xfrm>
            <a:off x="3995936" y="5229200"/>
            <a:ext cx="442915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rgbClr val="A50021"/>
                </a:solidFill>
                <a:latin typeface="Calibri" pitchFamily="34" charset="0"/>
              </a:rPr>
              <a:t>Большая Медведица</a:t>
            </a:r>
            <a:endParaRPr lang="en-US" sz="3600" b="1" dirty="0">
              <a:ln>
                <a:solidFill>
                  <a:schemeClr val="tx1"/>
                </a:solidFill>
              </a:ln>
              <a:solidFill>
                <a:srgbClr val="A50021"/>
              </a:solidFill>
              <a:latin typeface="Calibri" pitchFamily="34" charset="0"/>
            </a:endParaRPr>
          </a:p>
        </p:txBody>
      </p:sp>
      <p:sp>
        <p:nvSpPr>
          <p:cNvPr id="19" name="Штриховая стрелка вправо 18">
            <a:hlinkClick r:id="rId2" action="ppaction://hlinksldjump" highlightClick="1"/>
          </p:cNvPr>
          <p:cNvSpPr/>
          <p:nvPr/>
        </p:nvSpPr>
        <p:spPr>
          <a:xfrm>
            <a:off x="8077200" y="6019800"/>
            <a:ext cx="609600" cy="457200"/>
          </a:xfrm>
          <a:prstGeom prst="stripedRightArrow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Text Box 51"/>
          <p:cNvSpPr txBox="1">
            <a:spLocks noChangeArrowheads="1"/>
          </p:cNvSpPr>
          <p:nvPr/>
        </p:nvSpPr>
        <p:spPr bwMode="auto">
          <a:xfrm>
            <a:off x="1043608" y="332656"/>
            <a:ext cx="717173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>
              <a:spcBef>
                <a:spcPct val="50000"/>
              </a:spcBef>
            </a:pPr>
            <a:r>
              <a:rPr lang="ru-RU" sz="4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  <a:cs typeface="Mongolian Baiti" pitchFamily="66" charset="0"/>
              </a:rPr>
              <a:t>Созвездия 100</a:t>
            </a:r>
            <a:endParaRPr lang="en-US" sz="44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Georgia" pitchFamily="18" charset="0"/>
              <a:cs typeface="Mongolian Baiti" pitchFamily="66" charset="0"/>
            </a:endParaRPr>
          </a:p>
        </p:txBody>
      </p:sp>
      <p:sp>
        <p:nvSpPr>
          <p:cNvPr id="13" name="Блок-схема: знак завершения 12"/>
          <p:cNvSpPr/>
          <p:nvPr/>
        </p:nvSpPr>
        <p:spPr>
          <a:xfrm>
            <a:off x="3276600" y="6019800"/>
            <a:ext cx="2819400" cy="381000"/>
          </a:xfrm>
          <a:prstGeom prst="flowChartTerminator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Правильный ответ</a:t>
            </a:r>
            <a:endParaRPr lang="ru-RU" sz="1800" dirty="0">
              <a:ln w="1270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55976" y="1196752"/>
            <a:ext cx="4248472" cy="397031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dirty="0" smtClean="0"/>
              <a:t>«Конь на привязи», «Семь мудрецов», «Лось», «Плуг</a:t>
            </a:r>
            <a:r>
              <a:rPr lang="ru-RU" b="1" dirty="0" smtClean="0"/>
              <a:t>», «</a:t>
            </a:r>
            <a:r>
              <a:rPr lang="ru-RU" b="1" dirty="0" smtClean="0"/>
              <a:t>Повозка</a:t>
            </a:r>
            <a:r>
              <a:rPr lang="ru-RU" b="1" dirty="0" smtClean="0"/>
              <a:t>», «Ковш» </a:t>
            </a:r>
            <a:r>
              <a:rPr lang="ru-RU" b="1" dirty="0" smtClean="0"/>
              <a:t>– так называлось это созвездие у </a:t>
            </a:r>
            <a:r>
              <a:rPr lang="ru-RU" b="1" dirty="0" smtClean="0"/>
              <a:t>разных народов</a:t>
            </a:r>
            <a:r>
              <a:rPr lang="ru-RU" b="1" dirty="0" smtClean="0"/>
              <a:t>. </a:t>
            </a:r>
            <a:endParaRPr lang="ru-RU" b="1" dirty="0" smtClean="0"/>
          </a:p>
          <a:p>
            <a:pPr algn="ctr">
              <a:lnSpc>
                <a:spcPct val="150000"/>
              </a:lnSpc>
            </a:pPr>
            <a:r>
              <a:rPr lang="ru-RU" b="1" dirty="0" smtClean="0"/>
              <a:t>А </a:t>
            </a:r>
            <a:r>
              <a:rPr lang="ru-RU" b="1" dirty="0" smtClean="0"/>
              <a:t>как называем его мы сейчас?</a:t>
            </a:r>
            <a:endParaRPr lang="ru-RU" b="1" dirty="0"/>
          </a:p>
        </p:txBody>
      </p:sp>
      <p:pic>
        <p:nvPicPr>
          <p:cNvPr id="9" name="Рисунок 8" descr="https://www.vladtime.ru/uploads/posts/2018-04/1523956334_pochemu-sozvezdie-nazvali-bolshoy-medvedicey.jpg"/>
          <p:cNvPicPr/>
          <p:nvPr/>
        </p:nvPicPr>
        <p:blipFill>
          <a:blip r:embed="rId3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539552" y="1772816"/>
            <a:ext cx="3672408" cy="2808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3091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51"/>
          <p:cNvSpPr txBox="1">
            <a:spLocks noChangeArrowheads="1"/>
          </p:cNvSpPr>
          <p:nvPr/>
        </p:nvSpPr>
        <p:spPr bwMode="auto">
          <a:xfrm>
            <a:off x="2428860" y="357166"/>
            <a:ext cx="6429404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>
              <a:spcBef>
                <a:spcPct val="50000"/>
              </a:spcBef>
            </a:pPr>
            <a:r>
              <a:rPr lang="ru-RU" sz="4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993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Луна и другие 5</a:t>
            </a:r>
            <a:r>
              <a:rPr lang="en-US" sz="4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993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00</a:t>
            </a:r>
            <a:endParaRPr lang="en-US" sz="44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FF9933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9" name="Text Box 19"/>
          <p:cNvSpPr txBox="1">
            <a:spLocks noChangeArrowheads="1"/>
          </p:cNvSpPr>
          <p:nvPr/>
        </p:nvSpPr>
        <p:spPr bwMode="auto">
          <a:xfrm>
            <a:off x="3851920" y="5229200"/>
            <a:ext cx="364219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 dirty="0" smtClean="0">
                <a:ln>
                  <a:solidFill>
                    <a:schemeClr val="tx1"/>
                  </a:solidFill>
                </a:ln>
                <a:solidFill>
                  <a:srgbClr val="A50021"/>
                </a:solidFill>
                <a:latin typeface="Calibri" pitchFamily="34" charset="0"/>
              </a:rPr>
              <a:t>Страх и Ужас</a:t>
            </a:r>
            <a:endParaRPr lang="en-US" sz="4000" b="1" dirty="0">
              <a:ln>
                <a:solidFill>
                  <a:schemeClr val="tx1"/>
                </a:solidFill>
              </a:ln>
              <a:solidFill>
                <a:srgbClr val="A50021"/>
              </a:solidFill>
              <a:latin typeface="Calibri" pitchFamily="34" charset="0"/>
            </a:endParaRPr>
          </a:p>
        </p:txBody>
      </p:sp>
      <p:sp>
        <p:nvSpPr>
          <p:cNvPr id="10" name="Блок-схема: знак завершения 9"/>
          <p:cNvSpPr/>
          <p:nvPr/>
        </p:nvSpPr>
        <p:spPr>
          <a:xfrm>
            <a:off x="3276600" y="6172200"/>
            <a:ext cx="2590800" cy="381000"/>
          </a:xfrm>
          <a:prstGeom prst="flowChartTerminator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Правильный ответ</a:t>
            </a:r>
            <a:endParaRPr lang="ru-RU" sz="18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Штриховая стрелка вправо 10">
            <a:hlinkClick r:id="rId2" action="ppaction://hlinksldjump" highlightClick="1"/>
          </p:cNvPr>
          <p:cNvSpPr/>
          <p:nvPr/>
        </p:nvSpPr>
        <p:spPr>
          <a:xfrm>
            <a:off x="8077200" y="5867400"/>
            <a:ext cx="595200" cy="491400"/>
          </a:xfrm>
          <a:prstGeom prst="stripedRightArrow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395536" y="1196752"/>
            <a:ext cx="4896544" cy="390395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/>
              <a:t>У планеты </a:t>
            </a:r>
            <a:r>
              <a:rPr lang="ru-RU" b="1" dirty="0" smtClean="0"/>
              <a:t>Марс</a:t>
            </a:r>
            <a:r>
              <a:rPr lang="ru-RU" dirty="0" smtClean="0"/>
              <a:t>, названной </a:t>
            </a:r>
            <a:r>
              <a:rPr lang="ru-RU" dirty="0" smtClean="0"/>
              <a:t>в честь бога </a:t>
            </a:r>
            <a:r>
              <a:rPr lang="ru-RU" dirty="0" smtClean="0"/>
              <a:t>войны, есть два спутника – </a:t>
            </a:r>
            <a:r>
              <a:rPr lang="ru-RU" b="1" i="1" dirty="0" smtClean="0"/>
              <a:t>Фобос</a:t>
            </a:r>
            <a:r>
              <a:rPr lang="ru-RU" dirty="0" smtClean="0"/>
              <a:t> и </a:t>
            </a:r>
            <a:r>
              <a:rPr lang="ru-RU" b="1" i="1" dirty="0" smtClean="0"/>
              <a:t>Деймос</a:t>
            </a:r>
            <a:r>
              <a:rPr lang="ru-RU" dirty="0" smtClean="0"/>
              <a:t>. Что означают их названия в переводе: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dirty="0" smtClean="0"/>
              <a:t> </a:t>
            </a:r>
            <a:r>
              <a:rPr lang="ru-RU" dirty="0" smtClean="0"/>
              <a:t>Меч и Копьё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dirty="0" smtClean="0"/>
              <a:t> </a:t>
            </a:r>
            <a:r>
              <a:rPr lang="ru-RU" dirty="0" smtClean="0"/>
              <a:t>Разрушитель и Убийца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dirty="0" smtClean="0"/>
              <a:t> </a:t>
            </a:r>
            <a:r>
              <a:rPr lang="ru-RU" dirty="0" smtClean="0"/>
              <a:t>Страх и Ужас</a:t>
            </a:r>
            <a:endParaRPr lang="ru-RU" dirty="0"/>
          </a:p>
        </p:txBody>
      </p:sp>
      <p:pic>
        <p:nvPicPr>
          <p:cNvPr id="16" name="Рисунок 15" descr="https://kipmu.ru/wp-content/uploads/orbsptnk.jpg"/>
          <p:cNvPicPr/>
          <p:nvPr/>
        </p:nvPicPr>
        <p:blipFill>
          <a:blip r:embed="rId3" cstate="print"/>
          <a:srcRect l="11064" r="9033"/>
          <a:stretch>
            <a:fillRect/>
          </a:stretch>
        </p:blipFill>
        <p:spPr bwMode="auto">
          <a:xfrm>
            <a:off x="5508104" y="1772816"/>
            <a:ext cx="3190875" cy="28173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https://avatars.mds.yandex.net/get-zen_doc/198334/pub_5abcd3c08c8be3c6bc55452f_5abcd3e8d7bf214e3a1ff179/scale_120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844824"/>
            <a:ext cx="4073875" cy="3096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 Box 51"/>
          <p:cNvSpPr txBox="1">
            <a:spLocks noChangeArrowheads="1"/>
          </p:cNvSpPr>
          <p:nvPr/>
        </p:nvSpPr>
        <p:spPr bwMode="auto">
          <a:xfrm>
            <a:off x="1115616" y="476672"/>
            <a:ext cx="7670656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>
              <a:spcBef>
                <a:spcPct val="50000"/>
              </a:spcBef>
            </a:pPr>
            <a:r>
              <a:rPr lang="ru-RU" sz="4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993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Научные термины 5</a:t>
            </a:r>
            <a:r>
              <a:rPr lang="en-US" sz="4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993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00</a:t>
            </a:r>
            <a:endParaRPr lang="en-US" sz="44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FF9933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10" name="Блок-схема: знак завершения 9"/>
          <p:cNvSpPr/>
          <p:nvPr/>
        </p:nvSpPr>
        <p:spPr>
          <a:xfrm>
            <a:off x="1475656" y="6093296"/>
            <a:ext cx="2590800" cy="381000"/>
          </a:xfrm>
          <a:prstGeom prst="flowChartTerminator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Правильный ответ</a:t>
            </a:r>
            <a:endParaRPr lang="ru-RU" sz="18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Штриховая стрелка вправо 10">
            <a:hlinkClick r:id="rId3" action="ppaction://hlinksldjump" highlightClick="1"/>
          </p:cNvPr>
          <p:cNvSpPr/>
          <p:nvPr/>
        </p:nvSpPr>
        <p:spPr>
          <a:xfrm>
            <a:off x="8077200" y="5867400"/>
            <a:ext cx="595200" cy="491400"/>
          </a:xfrm>
          <a:prstGeom prst="stripedRightArrow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395536" y="1412776"/>
            <a:ext cx="4968552" cy="433965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/>
              <a:t>Как называется поток ионизированных частиц, испускаемых солнечной короной, летящих с огромной скоростью?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dirty="0" smtClean="0"/>
              <a:t> </a:t>
            </a:r>
            <a:r>
              <a:rPr lang="ru-RU" dirty="0" smtClean="0"/>
              <a:t>Солнечный ветер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dirty="0" smtClean="0"/>
              <a:t> </a:t>
            </a:r>
            <a:r>
              <a:rPr lang="ru-RU" dirty="0" smtClean="0"/>
              <a:t>Солнечный свет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dirty="0" smtClean="0"/>
              <a:t> </a:t>
            </a:r>
            <a:r>
              <a:rPr lang="ru-RU" dirty="0" smtClean="0"/>
              <a:t>Солнечный поток</a:t>
            </a:r>
          </a:p>
          <a:p>
            <a:endParaRPr lang="ru-RU" dirty="0"/>
          </a:p>
        </p:txBody>
      </p:sp>
      <p:sp>
        <p:nvSpPr>
          <p:cNvPr id="9" name="Text Box 19"/>
          <p:cNvSpPr txBox="1">
            <a:spLocks noChangeArrowheads="1"/>
          </p:cNvSpPr>
          <p:nvPr/>
        </p:nvSpPr>
        <p:spPr bwMode="auto">
          <a:xfrm>
            <a:off x="3131840" y="5229200"/>
            <a:ext cx="50246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400" b="1" dirty="0" smtClean="0">
                <a:ln>
                  <a:solidFill>
                    <a:schemeClr val="tx1"/>
                  </a:solidFill>
                </a:ln>
                <a:solidFill>
                  <a:srgbClr val="A50021"/>
                </a:solidFill>
                <a:latin typeface="Calibri" pitchFamily="34" charset="0"/>
              </a:rPr>
              <a:t>Солнечный ветер</a:t>
            </a:r>
            <a:endParaRPr lang="en-US" sz="4400" b="1" dirty="0">
              <a:ln>
                <a:solidFill>
                  <a:schemeClr val="tx1"/>
                </a:solidFill>
              </a:ln>
              <a:solidFill>
                <a:srgbClr val="A5002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Штриховая стрелка вправо 18">
            <a:hlinkClick r:id="rId2" action="ppaction://hlinksldjump" highlightClick="1"/>
          </p:cNvPr>
          <p:cNvSpPr/>
          <p:nvPr/>
        </p:nvSpPr>
        <p:spPr>
          <a:xfrm>
            <a:off x="7924800" y="5943600"/>
            <a:ext cx="671400" cy="491400"/>
          </a:xfrm>
          <a:prstGeom prst="stripedRightArrow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Блок-схема: знак завершения 12"/>
          <p:cNvSpPr/>
          <p:nvPr/>
        </p:nvSpPr>
        <p:spPr>
          <a:xfrm>
            <a:off x="3276600" y="6172200"/>
            <a:ext cx="2590800" cy="381000"/>
          </a:xfrm>
          <a:prstGeom prst="flowChartTerminator">
            <a:avLst/>
          </a:prstGeom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Правильный ответ</a:t>
            </a:r>
            <a:endParaRPr lang="ru-RU" sz="1800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Box 51"/>
          <p:cNvSpPr txBox="1">
            <a:spLocks noChangeArrowheads="1"/>
          </p:cNvSpPr>
          <p:nvPr/>
        </p:nvSpPr>
        <p:spPr bwMode="auto">
          <a:xfrm>
            <a:off x="2267744" y="476672"/>
            <a:ext cx="6318448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>
              <a:spcBef>
                <a:spcPct val="50000"/>
              </a:spcBef>
            </a:pPr>
            <a:r>
              <a:rPr lang="ru-RU" sz="4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993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Космонавты 5</a:t>
            </a:r>
            <a:r>
              <a:rPr lang="en-US" sz="4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993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00</a:t>
            </a:r>
            <a:endParaRPr lang="en-US" sz="44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FF9933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9" name="Text Box 19"/>
          <p:cNvSpPr txBox="1">
            <a:spLocks noChangeArrowheads="1"/>
          </p:cNvSpPr>
          <p:nvPr/>
        </p:nvSpPr>
        <p:spPr bwMode="auto">
          <a:xfrm>
            <a:off x="1763688" y="5157192"/>
            <a:ext cx="647226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400" b="1" dirty="0" smtClean="0">
                <a:ln>
                  <a:solidFill>
                    <a:schemeClr val="tx1"/>
                  </a:solidFill>
                </a:ln>
                <a:solidFill>
                  <a:srgbClr val="A50021"/>
                </a:solidFill>
                <a:latin typeface="Calibri" pitchFamily="34" charset="0"/>
              </a:rPr>
              <a:t>Александр Самокутяев</a:t>
            </a:r>
            <a:endParaRPr lang="en-US" sz="4400" b="1" dirty="0">
              <a:ln>
                <a:solidFill>
                  <a:schemeClr val="tx1"/>
                </a:solidFill>
              </a:ln>
              <a:solidFill>
                <a:srgbClr val="A50021"/>
              </a:solidFill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560" y="1556792"/>
            <a:ext cx="4536504" cy="304698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У каждого российского космонавта были свои позывные: </a:t>
            </a:r>
          </a:p>
          <a:p>
            <a:r>
              <a:rPr lang="ru-RU" dirty="0" smtClean="0"/>
              <a:t>Юрий Гагарин – </a:t>
            </a:r>
            <a:r>
              <a:rPr lang="ru-RU" b="1" i="1" dirty="0" smtClean="0"/>
              <a:t>Кедр</a:t>
            </a:r>
          </a:p>
          <a:p>
            <a:r>
              <a:rPr lang="ru-RU" dirty="0" smtClean="0"/>
              <a:t>Валентина Терешкова – </a:t>
            </a:r>
            <a:r>
              <a:rPr lang="ru-RU" b="1" i="1" dirty="0" smtClean="0"/>
              <a:t>Чайка</a:t>
            </a:r>
          </a:p>
          <a:p>
            <a:r>
              <a:rPr lang="ru-RU" dirty="0" smtClean="0"/>
              <a:t>Павел Беляев – </a:t>
            </a:r>
            <a:r>
              <a:rPr lang="ru-RU" b="1" i="1" dirty="0" smtClean="0"/>
              <a:t>Алмаз.</a:t>
            </a:r>
          </a:p>
          <a:p>
            <a:r>
              <a:rPr lang="ru-RU" dirty="0" smtClean="0"/>
              <a:t>У кого из космонавтов был позывной – </a:t>
            </a:r>
            <a:r>
              <a:rPr lang="ru-RU" b="1" i="1" dirty="0" smtClean="0"/>
              <a:t>Тарханы</a:t>
            </a:r>
            <a:r>
              <a:rPr lang="ru-RU" dirty="0" smtClean="0"/>
              <a:t>?</a:t>
            </a:r>
          </a:p>
          <a:p>
            <a:endParaRPr lang="ru-RU" dirty="0"/>
          </a:p>
        </p:txBody>
      </p:sp>
      <p:pic>
        <p:nvPicPr>
          <p:cNvPr id="10" name="Рисунок 9" descr="https://niu.pnzgu.ru/files/infvc.pnzgu.ru/alexander_samokutyayev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1340768"/>
            <a:ext cx="2448272" cy="3672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Штриховая стрелка вправо 18">
            <a:hlinkClick r:id="rId2" action="ppaction://hlinksldjump" highlightClick="1"/>
          </p:cNvPr>
          <p:cNvSpPr/>
          <p:nvPr/>
        </p:nvSpPr>
        <p:spPr>
          <a:xfrm>
            <a:off x="8077200" y="5943600"/>
            <a:ext cx="609600" cy="491400"/>
          </a:xfrm>
          <a:prstGeom prst="stripedRightArrow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Блок-схема: знак завершения 12"/>
          <p:cNvSpPr/>
          <p:nvPr/>
        </p:nvSpPr>
        <p:spPr>
          <a:xfrm>
            <a:off x="2411760" y="6021288"/>
            <a:ext cx="2590800" cy="381000"/>
          </a:xfrm>
          <a:prstGeom prst="flowChartTerminator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Правильный ответ</a:t>
            </a:r>
            <a:endParaRPr lang="ru-RU" sz="1800" dirty="0">
              <a:ln w="1270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Box 51"/>
          <p:cNvSpPr txBox="1">
            <a:spLocks noChangeArrowheads="1"/>
          </p:cNvSpPr>
          <p:nvPr/>
        </p:nvSpPr>
        <p:spPr bwMode="auto">
          <a:xfrm>
            <a:off x="1187624" y="620688"/>
            <a:ext cx="753006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>
              <a:spcBef>
                <a:spcPct val="50000"/>
              </a:spcBef>
            </a:pPr>
            <a:r>
              <a:rPr lang="ru-RU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CC006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Космические объекты 100</a:t>
            </a:r>
            <a:endParaRPr lang="en-US" sz="40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CC0066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10" name="Text Box 19"/>
          <p:cNvSpPr txBox="1">
            <a:spLocks noChangeArrowheads="1"/>
          </p:cNvSpPr>
          <p:nvPr/>
        </p:nvSpPr>
        <p:spPr bwMode="auto">
          <a:xfrm>
            <a:off x="3419872" y="5157192"/>
            <a:ext cx="464347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CC006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Метеор</a:t>
            </a:r>
            <a:endParaRPr lang="en-US" sz="40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CC0066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2276872"/>
            <a:ext cx="4199996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Что такое «падающая звезда»?</a:t>
            </a:r>
            <a:endParaRPr lang="ru-RU" dirty="0"/>
          </a:p>
        </p:txBody>
      </p:sp>
      <p:pic>
        <p:nvPicPr>
          <p:cNvPr id="7" name="Рисунок 6" descr="http://pozitivenerji.com/uploads/posts/2015-04/1428688251_meteor-shower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484784"/>
            <a:ext cx="3975085" cy="3240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51"/>
          <p:cNvSpPr txBox="1">
            <a:spLocks noChangeArrowheads="1"/>
          </p:cNvSpPr>
          <p:nvPr/>
        </p:nvSpPr>
        <p:spPr bwMode="auto">
          <a:xfrm>
            <a:off x="1714480" y="714356"/>
            <a:ext cx="7143784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>
              <a:spcBef>
                <a:spcPct val="50000"/>
              </a:spcBef>
            </a:pPr>
            <a:r>
              <a:rPr lang="ru-RU" sz="4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993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Солнечная семья 100</a:t>
            </a:r>
            <a:endParaRPr lang="en-US" sz="44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FF9933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9" name="Text Box 19"/>
          <p:cNvSpPr txBox="1">
            <a:spLocks noChangeArrowheads="1"/>
          </p:cNvSpPr>
          <p:nvPr/>
        </p:nvSpPr>
        <p:spPr bwMode="auto">
          <a:xfrm>
            <a:off x="4499992" y="5085184"/>
            <a:ext cx="331236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800" b="1" dirty="0" smtClean="0">
                <a:ln>
                  <a:solidFill>
                    <a:schemeClr val="tx1"/>
                  </a:solidFill>
                </a:ln>
                <a:solidFill>
                  <a:srgbClr val="A50021"/>
                </a:solidFill>
                <a:latin typeface="Calibri" pitchFamily="34" charset="0"/>
              </a:rPr>
              <a:t>Восемь</a:t>
            </a:r>
            <a:endParaRPr lang="en-US" sz="4800" b="1" dirty="0">
              <a:ln>
                <a:solidFill>
                  <a:schemeClr val="tx1"/>
                </a:solidFill>
              </a:ln>
              <a:solidFill>
                <a:srgbClr val="A50021"/>
              </a:solidFill>
              <a:latin typeface="Calibri" pitchFamily="34" charset="0"/>
            </a:endParaRPr>
          </a:p>
        </p:txBody>
      </p:sp>
      <p:sp>
        <p:nvSpPr>
          <p:cNvPr id="10" name="Блок-схема: знак завершения 9"/>
          <p:cNvSpPr/>
          <p:nvPr/>
        </p:nvSpPr>
        <p:spPr>
          <a:xfrm>
            <a:off x="3276600" y="6172200"/>
            <a:ext cx="2590800" cy="381000"/>
          </a:xfrm>
          <a:prstGeom prst="flowChartTerminator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Правильный ответ</a:t>
            </a:r>
            <a:endParaRPr lang="ru-RU" sz="18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Штриховая стрелка вправо 10">
            <a:hlinkClick r:id="rId2" action="ppaction://hlinksldjump" highlightClick="1"/>
          </p:cNvPr>
          <p:cNvSpPr/>
          <p:nvPr/>
        </p:nvSpPr>
        <p:spPr>
          <a:xfrm>
            <a:off x="8077200" y="5867400"/>
            <a:ext cx="595200" cy="491400"/>
          </a:xfrm>
          <a:prstGeom prst="stripedRightArrow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95536" y="1556792"/>
            <a:ext cx="3168352" cy="286232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/>
              <a:t>Сколько планет в Солнечной системе: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dirty="0" smtClean="0"/>
              <a:t> </a:t>
            </a:r>
            <a:r>
              <a:rPr lang="ru-RU" dirty="0" smtClean="0"/>
              <a:t>пять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dirty="0" smtClean="0"/>
              <a:t> </a:t>
            </a:r>
            <a:r>
              <a:rPr lang="ru-RU" dirty="0" smtClean="0"/>
              <a:t>семь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dirty="0" smtClean="0"/>
              <a:t> </a:t>
            </a:r>
            <a:r>
              <a:rPr lang="ru-RU" dirty="0" smtClean="0"/>
              <a:t>восемь</a:t>
            </a:r>
            <a:endParaRPr lang="ru-RU" dirty="0"/>
          </a:p>
        </p:txBody>
      </p:sp>
      <p:pic>
        <p:nvPicPr>
          <p:cNvPr id="12" name="Рисунок 11" descr="https://avatars.mds.yandex.net/get-pdb/1605014/c8f41b02-5cc4-42bc-ac9a-4e6826dea682/s1200?webp=fals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2132856"/>
            <a:ext cx="5256584" cy="28056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51"/>
          <p:cNvSpPr txBox="1">
            <a:spLocks noChangeArrowheads="1"/>
          </p:cNvSpPr>
          <p:nvPr/>
        </p:nvSpPr>
        <p:spPr bwMode="auto">
          <a:xfrm>
            <a:off x="2500298" y="714356"/>
            <a:ext cx="6357966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>
              <a:spcBef>
                <a:spcPct val="50000"/>
              </a:spcBef>
            </a:pPr>
            <a:r>
              <a:rPr lang="ru-RU" sz="4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993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Луна и другие 100</a:t>
            </a:r>
            <a:endParaRPr lang="en-US" sz="44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FF9933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9" name="Text Box 19"/>
          <p:cNvSpPr txBox="1">
            <a:spLocks noChangeArrowheads="1"/>
          </p:cNvSpPr>
          <p:nvPr/>
        </p:nvSpPr>
        <p:spPr bwMode="auto">
          <a:xfrm>
            <a:off x="683568" y="5373216"/>
            <a:ext cx="272946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400" b="1" dirty="0" smtClean="0">
                <a:ln>
                  <a:solidFill>
                    <a:schemeClr val="tx1"/>
                  </a:solidFill>
                </a:ln>
                <a:solidFill>
                  <a:srgbClr val="A50021"/>
                </a:solidFill>
                <a:latin typeface="Calibri" pitchFamily="34" charset="0"/>
              </a:rPr>
              <a:t>Спутник</a:t>
            </a:r>
            <a:endParaRPr lang="en-US" sz="4400" b="1" dirty="0">
              <a:ln>
                <a:solidFill>
                  <a:schemeClr val="tx1"/>
                </a:solidFill>
              </a:ln>
              <a:solidFill>
                <a:srgbClr val="A50021"/>
              </a:solidFill>
              <a:latin typeface="Calibri" pitchFamily="34" charset="0"/>
            </a:endParaRPr>
          </a:p>
        </p:txBody>
      </p:sp>
      <p:sp>
        <p:nvSpPr>
          <p:cNvPr id="10" name="Блок-схема: знак завершения 9"/>
          <p:cNvSpPr/>
          <p:nvPr/>
        </p:nvSpPr>
        <p:spPr>
          <a:xfrm>
            <a:off x="3276600" y="6172200"/>
            <a:ext cx="2590800" cy="381000"/>
          </a:xfrm>
          <a:prstGeom prst="flowChartTerminator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Правильный ответ</a:t>
            </a:r>
            <a:endParaRPr lang="ru-RU" sz="18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Штриховая стрелка вправо 10">
            <a:hlinkClick r:id="rId2" action="ppaction://hlinksldjump" highlightClick="1"/>
          </p:cNvPr>
          <p:cNvSpPr/>
          <p:nvPr/>
        </p:nvSpPr>
        <p:spPr>
          <a:xfrm>
            <a:off x="8077200" y="5867400"/>
            <a:ext cx="595200" cy="491400"/>
          </a:xfrm>
          <a:prstGeom prst="stripedRightArrow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39552" y="1556792"/>
            <a:ext cx="4620239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Луна – это планета или астероид?</a:t>
            </a:r>
            <a:endParaRPr lang="ru-RU" dirty="0"/>
          </a:p>
        </p:txBody>
      </p:sp>
      <p:pic>
        <p:nvPicPr>
          <p:cNvPr id="12" name="Рисунок 11" descr="http://wallpapers5.hellowallpaper.com/unclassified_unclassified--60_09-1440x900.jpg"/>
          <p:cNvPicPr/>
          <p:nvPr/>
        </p:nvPicPr>
        <p:blipFill>
          <a:blip r:embed="rId3" cstate="print"/>
          <a:srcRect b="7436"/>
          <a:stretch>
            <a:fillRect/>
          </a:stretch>
        </p:blipFill>
        <p:spPr bwMode="auto">
          <a:xfrm>
            <a:off x="2627785" y="2204864"/>
            <a:ext cx="5616624" cy="32225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51"/>
          <p:cNvSpPr txBox="1">
            <a:spLocks noChangeArrowheads="1"/>
          </p:cNvSpPr>
          <p:nvPr/>
        </p:nvSpPr>
        <p:spPr bwMode="auto">
          <a:xfrm>
            <a:off x="755576" y="548680"/>
            <a:ext cx="7961538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>
              <a:spcBef>
                <a:spcPct val="50000"/>
              </a:spcBef>
            </a:pPr>
            <a:r>
              <a:rPr lang="ru-RU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993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Космические термины </a:t>
            </a:r>
            <a:r>
              <a:rPr lang="en-US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993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100</a:t>
            </a:r>
            <a:endParaRPr lang="en-US" sz="40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FF9933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9" name="Text Box 19"/>
          <p:cNvSpPr txBox="1">
            <a:spLocks noChangeArrowheads="1"/>
          </p:cNvSpPr>
          <p:nvPr/>
        </p:nvSpPr>
        <p:spPr bwMode="auto">
          <a:xfrm>
            <a:off x="2123728" y="5229200"/>
            <a:ext cx="480401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400" b="1" dirty="0" smtClean="0">
                <a:ln>
                  <a:solidFill>
                    <a:schemeClr val="tx1"/>
                  </a:solidFill>
                </a:ln>
                <a:solidFill>
                  <a:srgbClr val="A50021"/>
                </a:solidFill>
                <a:latin typeface="Calibri" pitchFamily="34" charset="0"/>
              </a:rPr>
              <a:t>Невесомость</a:t>
            </a:r>
            <a:endParaRPr lang="en-US" sz="4400" b="1" dirty="0">
              <a:ln>
                <a:solidFill>
                  <a:schemeClr val="tx1"/>
                </a:solidFill>
              </a:ln>
              <a:solidFill>
                <a:srgbClr val="A50021"/>
              </a:solidFill>
              <a:latin typeface="Calibri" pitchFamily="34" charset="0"/>
            </a:endParaRPr>
          </a:p>
        </p:txBody>
      </p:sp>
      <p:sp>
        <p:nvSpPr>
          <p:cNvPr id="10" name="Блок-схема: знак завершения 9"/>
          <p:cNvSpPr/>
          <p:nvPr/>
        </p:nvSpPr>
        <p:spPr>
          <a:xfrm>
            <a:off x="3276600" y="6172200"/>
            <a:ext cx="2590800" cy="381000"/>
          </a:xfrm>
          <a:prstGeom prst="flowChartTerminator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Правильный ответ</a:t>
            </a:r>
            <a:endParaRPr lang="ru-RU" sz="18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Штриховая стрелка вправо 10">
            <a:hlinkClick r:id="rId2" action="ppaction://hlinksldjump" highlightClick="1"/>
          </p:cNvPr>
          <p:cNvSpPr/>
          <p:nvPr/>
        </p:nvSpPr>
        <p:spPr>
          <a:xfrm>
            <a:off x="8077200" y="5867400"/>
            <a:ext cx="595200" cy="491400"/>
          </a:xfrm>
          <a:prstGeom prst="stripedRightArrow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539552" y="1484784"/>
            <a:ext cx="5307928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Как называется потеря веса в космосе?</a:t>
            </a:r>
            <a:endParaRPr lang="ru-RU" dirty="0"/>
          </a:p>
        </p:txBody>
      </p:sp>
      <p:pic>
        <p:nvPicPr>
          <p:cNvPr id="15" name="Рисунок 14" descr="https://avatars.mds.yandex.net/get-zen_doc/50840/pub_5b8b17c0e6cd8b00aab118f7_5b8b17ff15125f00ae6794cd/scale_1200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492896"/>
            <a:ext cx="3943350" cy="2600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Рисунок 15" descr="https://avatars.mds.yandex.net/get-zen_doc/1898210/pub_5dcd9e069ed2982a511be35a_5dcd9e49e7b50530845dd95d/scale_1200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2132856"/>
            <a:ext cx="3695700" cy="2752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51"/>
          <p:cNvSpPr txBox="1">
            <a:spLocks noChangeArrowheads="1"/>
          </p:cNvSpPr>
          <p:nvPr/>
        </p:nvSpPr>
        <p:spPr bwMode="auto">
          <a:xfrm>
            <a:off x="2339752" y="476672"/>
            <a:ext cx="5527516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>
              <a:spcBef>
                <a:spcPct val="50000"/>
              </a:spcBef>
            </a:pPr>
            <a:r>
              <a:rPr lang="ru-RU" sz="4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993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Космонавты </a:t>
            </a:r>
            <a:r>
              <a:rPr lang="en-US" sz="4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993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100</a:t>
            </a:r>
            <a:endParaRPr lang="en-US" sz="44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FF9933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9" name="Text Box 19"/>
          <p:cNvSpPr txBox="1">
            <a:spLocks noChangeArrowheads="1"/>
          </p:cNvSpPr>
          <p:nvPr/>
        </p:nvSpPr>
        <p:spPr bwMode="auto">
          <a:xfrm>
            <a:off x="2123728" y="5085184"/>
            <a:ext cx="6248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800" b="1" dirty="0" smtClean="0">
                <a:ln>
                  <a:solidFill>
                    <a:schemeClr val="tx1"/>
                  </a:solidFill>
                </a:ln>
                <a:solidFill>
                  <a:srgbClr val="A50021"/>
                </a:solidFill>
                <a:latin typeface="Calibri" pitchFamily="34" charset="0"/>
              </a:rPr>
              <a:t>Белка и Стрелка</a:t>
            </a:r>
            <a:endParaRPr lang="en-US" sz="4800" b="1" dirty="0">
              <a:ln>
                <a:solidFill>
                  <a:schemeClr val="tx1"/>
                </a:solidFill>
              </a:ln>
              <a:solidFill>
                <a:srgbClr val="A50021"/>
              </a:solidFill>
              <a:latin typeface="Calibri" pitchFamily="34" charset="0"/>
            </a:endParaRPr>
          </a:p>
        </p:txBody>
      </p:sp>
      <p:sp>
        <p:nvSpPr>
          <p:cNvPr id="10" name="Блок-схема: знак завершения 9"/>
          <p:cNvSpPr/>
          <p:nvPr/>
        </p:nvSpPr>
        <p:spPr>
          <a:xfrm>
            <a:off x="3276600" y="6172200"/>
            <a:ext cx="2590800" cy="381000"/>
          </a:xfrm>
          <a:prstGeom prst="flowChartTerminator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Правильный ответ</a:t>
            </a:r>
            <a:endParaRPr lang="ru-RU" sz="18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Штриховая стрелка вправо 10">
            <a:hlinkClick r:id="rId2" action="ppaction://hlinksldjump" highlightClick="1"/>
          </p:cNvPr>
          <p:cNvSpPr/>
          <p:nvPr/>
        </p:nvSpPr>
        <p:spPr>
          <a:xfrm>
            <a:off x="8077200" y="5867400"/>
            <a:ext cx="595200" cy="491400"/>
          </a:xfrm>
          <a:prstGeom prst="stripedRightArrow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51520" y="1268760"/>
            <a:ext cx="4464496" cy="334995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/>
              <a:t>Первые животные-космонавты, благополучно вернувшиеся на Землю: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dirty="0" smtClean="0"/>
              <a:t> </a:t>
            </a:r>
            <a:r>
              <a:rPr lang="ru-RU" dirty="0" smtClean="0"/>
              <a:t>Белка и Стрелка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dirty="0" smtClean="0"/>
              <a:t> </a:t>
            </a:r>
            <a:r>
              <a:rPr lang="ru-RU" dirty="0" smtClean="0"/>
              <a:t>Уголёк и Ветерок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dirty="0" smtClean="0"/>
              <a:t> </a:t>
            </a:r>
            <a:r>
              <a:rPr lang="ru-RU" dirty="0" smtClean="0"/>
              <a:t>Чайка и Лисичка</a:t>
            </a:r>
            <a:endParaRPr lang="ru-RU" dirty="0"/>
          </a:p>
        </p:txBody>
      </p:sp>
      <p:pic>
        <p:nvPicPr>
          <p:cNvPr id="12" name="Рисунок 11" descr="https://pbs.twimg.com/media/DalEoBlW4AAM8Dx.jpg"/>
          <p:cNvPicPr/>
          <p:nvPr/>
        </p:nvPicPr>
        <p:blipFill>
          <a:blip r:embed="rId3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4860032" y="1700808"/>
            <a:ext cx="3940175" cy="26267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51"/>
          <p:cNvSpPr txBox="1">
            <a:spLocks noChangeArrowheads="1"/>
          </p:cNvSpPr>
          <p:nvPr/>
        </p:nvSpPr>
        <p:spPr bwMode="auto">
          <a:xfrm>
            <a:off x="1835696" y="332656"/>
            <a:ext cx="6143652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>
              <a:spcBef>
                <a:spcPct val="50000"/>
              </a:spcBef>
            </a:pPr>
            <a:r>
              <a:rPr lang="ru-RU" sz="4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  <a:cs typeface="Mongolian Baiti" pitchFamily="66" charset="0"/>
              </a:rPr>
              <a:t>Созвездия 200</a:t>
            </a:r>
            <a:endParaRPr lang="en-US" sz="44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Georgia" pitchFamily="18" charset="0"/>
              <a:cs typeface="Mongolian Baiti" pitchFamily="66" charset="0"/>
            </a:endParaRPr>
          </a:p>
        </p:txBody>
      </p:sp>
      <p:sp>
        <p:nvSpPr>
          <p:cNvPr id="9" name="Text Box 19"/>
          <p:cNvSpPr txBox="1">
            <a:spLocks noChangeArrowheads="1"/>
          </p:cNvSpPr>
          <p:nvPr/>
        </p:nvSpPr>
        <p:spPr bwMode="auto">
          <a:xfrm>
            <a:off x="539552" y="5373216"/>
            <a:ext cx="554461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 dirty="0" smtClean="0">
                <a:ln>
                  <a:solidFill>
                    <a:schemeClr val="tx1"/>
                  </a:solidFill>
                </a:ln>
                <a:solidFill>
                  <a:srgbClr val="A50021"/>
                </a:solidFill>
                <a:latin typeface="Calibri" pitchFamily="34" charset="0"/>
              </a:rPr>
              <a:t>Персей и Андромеда</a:t>
            </a:r>
            <a:endParaRPr lang="en-US" sz="4000" b="1" dirty="0">
              <a:ln>
                <a:solidFill>
                  <a:schemeClr val="tx1"/>
                </a:solidFill>
              </a:ln>
              <a:solidFill>
                <a:srgbClr val="A50021"/>
              </a:solidFill>
              <a:latin typeface="Calibri" pitchFamily="34" charset="0"/>
            </a:endParaRPr>
          </a:p>
        </p:txBody>
      </p:sp>
      <p:sp>
        <p:nvSpPr>
          <p:cNvPr id="10" name="Блок-схема: знак завершения 9"/>
          <p:cNvSpPr/>
          <p:nvPr/>
        </p:nvSpPr>
        <p:spPr>
          <a:xfrm>
            <a:off x="3276600" y="6172200"/>
            <a:ext cx="2590800" cy="381000"/>
          </a:xfrm>
          <a:prstGeom prst="flowChartTerminator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Правильный ответ</a:t>
            </a:r>
            <a:endParaRPr lang="ru-RU" sz="18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Штриховая стрелка вправо 10">
            <a:hlinkClick r:id="rId2" action="ppaction://hlinksldjump" highlightClick="1"/>
          </p:cNvPr>
          <p:cNvSpPr/>
          <p:nvPr/>
        </p:nvSpPr>
        <p:spPr>
          <a:xfrm>
            <a:off x="8077200" y="5867400"/>
            <a:ext cx="743272" cy="491400"/>
          </a:xfrm>
          <a:prstGeom prst="stripedRightArrow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67544" y="1484784"/>
            <a:ext cx="3672408" cy="34163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Согласно древнегреческому мифу, отважный герой спас</a:t>
            </a:r>
          </a:p>
          <a:p>
            <a:r>
              <a:rPr lang="ru-RU" dirty="0" smtClean="0"/>
              <a:t>прекрасную царевну от морского чудовища. </a:t>
            </a:r>
          </a:p>
          <a:p>
            <a:r>
              <a:rPr lang="ru-RU" dirty="0" smtClean="0"/>
              <a:t>А до этого он победил Медузу Горгону.</a:t>
            </a:r>
          </a:p>
          <a:p>
            <a:r>
              <a:rPr lang="ru-RU" dirty="0" smtClean="0"/>
              <a:t>И в честь них названы созвездия. Назовите их.</a:t>
            </a:r>
            <a:endParaRPr lang="ru-RU" dirty="0"/>
          </a:p>
        </p:txBody>
      </p:sp>
      <p:pic>
        <p:nvPicPr>
          <p:cNvPr id="12" name="Рисунок 11" descr="http://900igr.net/up/datai/241772/0017-021-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1628800"/>
            <a:ext cx="4740002" cy="36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601af364f1b0b255f2ad491dca828fc5085ea83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3066</TotalTime>
  <Words>780</Words>
  <Application>Microsoft Office PowerPoint</Application>
  <PresentationFormat>Экран (4:3)</PresentationFormat>
  <Paragraphs>215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</vt:vector>
  </TitlesOfParts>
  <Company>Mayers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Своя игра</dc:title>
  <dc:subject>Викторина</dc:subject>
  <dc:creator>Головина Е.А.</dc:creator>
  <cp:lastModifiedBy>punsh</cp:lastModifiedBy>
  <cp:revision>614</cp:revision>
  <dcterms:created xsi:type="dcterms:W3CDTF">2006-08-11T05:33:13Z</dcterms:created>
  <dcterms:modified xsi:type="dcterms:W3CDTF">2020-04-10T14:13:13Z</dcterms:modified>
</cp:coreProperties>
</file>