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6"/>
  </p:notesMasterIdLst>
  <p:sldIdLst>
    <p:sldId id="256" r:id="rId2"/>
    <p:sldId id="258" r:id="rId3"/>
    <p:sldId id="257" r:id="rId4"/>
    <p:sldId id="259" r:id="rId5"/>
    <p:sldId id="263" r:id="rId6"/>
    <p:sldId id="264" r:id="rId7"/>
    <p:sldId id="265" r:id="rId8"/>
    <p:sldId id="266" r:id="rId9"/>
    <p:sldId id="286" r:id="rId10"/>
    <p:sldId id="285" r:id="rId11"/>
    <p:sldId id="284" r:id="rId12"/>
    <p:sldId id="283" r:id="rId13"/>
    <p:sldId id="282" r:id="rId14"/>
    <p:sldId id="281" r:id="rId15"/>
    <p:sldId id="280" r:id="rId16"/>
    <p:sldId id="279" r:id="rId17"/>
    <p:sldId id="278" r:id="rId18"/>
    <p:sldId id="277" r:id="rId19"/>
    <p:sldId id="276" r:id="rId20"/>
    <p:sldId id="269" r:id="rId21"/>
    <p:sldId id="270" r:id="rId22"/>
    <p:sldId id="275" r:id="rId23"/>
    <p:sldId id="291" r:id="rId24"/>
    <p:sldId id="290" r:id="rId25"/>
    <p:sldId id="289" r:id="rId26"/>
    <p:sldId id="288" r:id="rId27"/>
    <p:sldId id="292" r:id="rId28"/>
    <p:sldId id="287" r:id="rId29"/>
    <p:sldId id="273" r:id="rId30"/>
    <p:sldId id="272" r:id="rId31"/>
    <p:sldId id="267" r:id="rId32"/>
    <p:sldId id="293" r:id="rId33"/>
    <p:sldId id="271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17" r:id="rId50"/>
    <p:sldId id="310" r:id="rId51"/>
    <p:sldId id="311" r:id="rId52"/>
    <p:sldId id="312" r:id="rId53"/>
    <p:sldId id="313" r:id="rId54"/>
    <p:sldId id="321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3728" autoAdjust="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E8BD9-8FF3-4755-BD9C-D7B936C513E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102F8-2696-4B7E-A0EE-23901AD06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379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0969-F447-45F6-91BA-C20D93D1F412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107F-B5FE-4A3A-BE58-74C603484E33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9B27-C44D-4201-9DD5-F1D4AFCF9CB5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2511-A91D-48B3-8204-D0345198DFCE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1235-81D2-4B32-8744-98C706E7C071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C85B-734C-48B2-8769-112613308ACB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D219-422E-44EC-83B9-77F70FE6F18D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BCF6-6ABB-411D-B038-E294E0A8C6BD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468A-D24E-4BDC-8185-485228BDB96A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376-48B4-481C-82D0-05A1CE36BFC8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37B5-A54A-4285-B95D-FE3A2D2880DA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A89E-B954-44FE-9089-3B6F8F43F249}" type="datetime1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9" Type="http://schemas.openxmlformats.org/officeDocument/2006/relationships/slide" Target="slide40.xml"/><Relationship Id="rId3" Type="http://schemas.openxmlformats.org/officeDocument/2006/relationships/audio" Target="../media/audio1.wav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42" Type="http://schemas.openxmlformats.org/officeDocument/2006/relationships/slide" Target="slide43.xml"/><Relationship Id="rId47" Type="http://schemas.openxmlformats.org/officeDocument/2006/relationships/slide" Target="slide48.xml"/><Relationship Id="rId50" Type="http://schemas.openxmlformats.org/officeDocument/2006/relationships/slide" Target="slide51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39.xml"/><Relationship Id="rId46" Type="http://schemas.openxmlformats.org/officeDocument/2006/relationships/slide" Target="slide47.xml"/><Relationship Id="rId2" Type="http://schemas.openxmlformats.org/officeDocument/2006/relationships/slide" Target="slide4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41" Type="http://schemas.openxmlformats.org/officeDocument/2006/relationships/slide" Target="slide42.xml"/><Relationship Id="rId54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40" Type="http://schemas.openxmlformats.org/officeDocument/2006/relationships/slide" Target="slide41.xml"/><Relationship Id="rId45" Type="http://schemas.openxmlformats.org/officeDocument/2006/relationships/slide" Target="slide46.xml"/><Relationship Id="rId53" Type="http://schemas.openxmlformats.org/officeDocument/2006/relationships/slide" Target="slide54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49" Type="http://schemas.openxmlformats.org/officeDocument/2006/relationships/slide" Target="slide50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4" Type="http://schemas.openxmlformats.org/officeDocument/2006/relationships/slide" Target="slide45.xml"/><Relationship Id="rId52" Type="http://schemas.openxmlformats.org/officeDocument/2006/relationships/slide" Target="slide53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Relationship Id="rId43" Type="http://schemas.openxmlformats.org/officeDocument/2006/relationships/slide" Target="slide44.xml"/><Relationship Id="rId48" Type="http://schemas.openxmlformats.org/officeDocument/2006/relationships/slide" Target="slide49.xml"/><Relationship Id="rId8" Type="http://schemas.openxmlformats.org/officeDocument/2006/relationships/slide" Target="slide9.xml"/><Relationship Id="rId51" Type="http://schemas.openxmlformats.org/officeDocument/2006/relationships/slide" Target="slide5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ebmonkeystudio.com/wp-content/uploads/2018/02/wms-phot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-28291"/>
            <a:ext cx="9144000" cy="2665203"/>
          </a:xfrm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rgbClr val="FF0000"/>
                </a:solidFill>
                <a:latin typeface="Georgia" pitchFamily="18" charset="0"/>
              </a:rPr>
              <a:t>Словари и </a:t>
            </a:r>
            <a:r>
              <a:rPr lang="ru-RU" sz="5400" b="1" i="1" dirty="0" err="1" smtClean="0">
                <a:solidFill>
                  <a:srgbClr val="FF0000"/>
                </a:solidFill>
                <a:latin typeface="Georgia" pitchFamily="18" charset="0"/>
              </a:rPr>
              <a:t>мемы</a:t>
            </a:r>
            <a:r>
              <a:rPr lang="ru-RU" sz="5400" b="1" i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ru-RU" sz="88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88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Веселая </a:t>
            </a:r>
            <a:r>
              <a:rPr lang="ru-RU" b="1" i="1" dirty="0">
                <a:solidFill>
                  <a:srgbClr val="FF0000"/>
                </a:solidFill>
                <a:latin typeface="Georgia" pitchFamily="18" charset="0"/>
              </a:rPr>
              <a:t>проверка 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знаний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57884" y="285728"/>
            <a:ext cx="3000396" cy="64294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7.    Толкование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6632"/>
            <a:ext cx="807249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Book Antiqua" pitchFamily="18" charset="0"/>
              </a:rPr>
              <a:t>Что значит слово «</a:t>
            </a:r>
            <a:r>
              <a:rPr lang="ru-RU" sz="4800" b="1" dirty="0" smtClean="0">
                <a:latin typeface="Book Antiqua" pitchFamily="18" charset="0"/>
              </a:rPr>
              <a:t>вопиять»?</a:t>
            </a:r>
            <a:endParaRPr lang="ru-RU" sz="4800" b="1" dirty="0">
              <a:latin typeface="Book Antiqua" pitchFamily="18" charset="0"/>
            </a:endParaRPr>
          </a:p>
          <a:p>
            <a:r>
              <a:rPr lang="ru-RU" sz="2000" dirty="0" smtClean="0"/>
              <a:t> </a:t>
            </a:r>
            <a:endParaRPr lang="ru-RU" sz="2000" b="1" dirty="0" smtClean="0"/>
          </a:p>
          <a:p>
            <a:endParaRPr lang="ru-RU" sz="3200" b="1" dirty="0"/>
          </a:p>
        </p:txBody>
      </p:sp>
      <p:pic>
        <p:nvPicPr>
          <p:cNvPr id="8194" name="Picture 2" descr="http://s00.yaplakal.com/pics/pics_original/8/0/9/133539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95" y="1577365"/>
            <a:ext cx="4398810" cy="407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656810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2856" y="5656810"/>
            <a:ext cx="510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Громко взывать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214290"/>
            <a:ext cx="3286148" cy="57150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8.   Загадки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21311"/>
            <a:ext cx="6808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Черная </a:t>
            </a:r>
            <a:r>
              <a:rPr lang="ru-RU" sz="4800" b="1" dirty="0">
                <a:latin typeface="Book Antiqua" pitchFamily="18" charset="0"/>
              </a:rPr>
              <a:t>корова </a:t>
            </a:r>
            <a:endParaRPr lang="ru-RU" sz="4800" b="1" dirty="0" smtClean="0">
              <a:latin typeface="Book Antiqua" pitchFamily="18" charset="0"/>
            </a:endParaRPr>
          </a:p>
          <a:p>
            <a:r>
              <a:rPr lang="ru-RU" sz="4800" b="1" dirty="0" smtClean="0">
                <a:latin typeface="Book Antiqua" pitchFamily="18" charset="0"/>
              </a:rPr>
              <a:t>весь </a:t>
            </a:r>
            <a:r>
              <a:rPr lang="ru-RU" sz="4800" b="1" dirty="0">
                <a:latin typeface="Book Antiqua" pitchFamily="18" charset="0"/>
              </a:rPr>
              <a:t>свет поборола.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5694347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2856" y="5694347"/>
            <a:ext cx="4885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Ночь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21506" name="Picture 2" descr="https://s.yimg.com/uu/api/res/1.2/a8LXAVHtaY41iVkfP3YLdA--~B/aD03MjA7dz0xMjgwO3NtPTE7YXBwaWQ9eXRhY2h5b24-/http:/media.zenfs.com/en-US/video/video.pd2upload.com/video.tvinnotime.com@e5cfe69c-4ff7-3f93-8e3f-a29fb69086b9_FUL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1"/>
          <a:stretch/>
        </p:blipFill>
        <p:spPr bwMode="auto">
          <a:xfrm>
            <a:off x="880869" y="1916509"/>
            <a:ext cx="7382261" cy="376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01024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8" y="285728"/>
            <a:ext cx="3786214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9.   Лингвистические задачки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58350"/>
            <a:ext cx="8679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Book Antiqua" pitchFamily="18" charset="0"/>
              </a:rPr>
              <a:t>Найдите два </a:t>
            </a:r>
            <a:r>
              <a:rPr lang="ru-RU" sz="3600" b="1" dirty="0" smtClean="0">
                <a:latin typeface="Book Antiqua" pitchFamily="18" charset="0"/>
              </a:rPr>
              <a:t>русских </a:t>
            </a:r>
          </a:p>
          <a:p>
            <a:r>
              <a:rPr lang="ru-RU" sz="3600" b="1" dirty="0" smtClean="0">
                <a:latin typeface="Book Antiqua" pitchFamily="18" charset="0"/>
              </a:rPr>
              <a:t>слова</a:t>
            </a:r>
            <a:r>
              <a:rPr lang="ru-RU" sz="3600" b="1" dirty="0">
                <a:latin typeface="Book Antiqua" pitchFamily="18" charset="0"/>
              </a:rPr>
              <a:t>, которые различались бы в написании, но не различались бы в произношении.</a:t>
            </a:r>
          </a:p>
        </p:txBody>
      </p:sp>
      <p:pic>
        <p:nvPicPr>
          <p:cNvPr id="10242" name="Picture 2" descr="https://atribootica.ru/upload/1500_1500/16/d7/16d718cfdea146a5ced5bf3d350896b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13" y="1938343"/>
            <a:ext cx="2817327" cy="3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5656810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1184" y="5628835"/>
            <a:ext cx="5199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Например, бал—балл, кот—код, порог—порок</a:t>
            </a:r>
            <a:endParaRPr lang="ru-RU" sz="32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86380" y="214290"/>
            <a:ext cx="3571900" cy="7143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chemeClr val="tx1"/>
                </a:solidFill>
              </a:rPr>
              <a:t>10.   Поговорки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10216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На воре…</a:t>
            </a:r>
          </a:p>
          <a:p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838363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2856" y="5838363"/>
            <a:ext cx="4885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…шапка горит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026" name="Picture 2" descr="http://risovach.ru/upload/2016/09/mem/ty-delaesh-eto-bez-uvazheniya_123567108_orig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94" y="1133733"/>
            <a:ext cx="3751806" cy="459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14942" y="142852"/>
            <a:ext cx="3786214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11.   Толкование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27256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Book Antiqua" pitchFamily="18" charset="0"/>
              </a:rPr>
              <a:t>Что значит </a:t>
            </a:r>
            <a:endParaRPr lang="ru-RU" sz="4800" b="1" dirty="0" smtClean="0">
              <a:latin typeface="Book Antiqua" pitchFamily="18" charset="0"/>
            </a:endParaRPr>
          </a:p>
          <a:p>
            <a:r>
              <a:rPr lang="ru-RU" sz="4800" b="1" dirty="0" smtClean="0">
                <a:latin typeface="Book Antiqua" pitchFamily="18" charset="0"/>
              </a:rPr>
              <a:t>слово «мутить»?</a:t>
            </a:r>
            <a:endParaRPr lang="ru-RU" sz="4800" b="1" dirty="0">
              <a:latin typeface="Book Antiqua" pitchFamily="18" charset="0"/>
            </a:endParaRPr>
          </a:p>
          <a:p>
            <a:r>
              <a:rPr lang="ru-RU" sz="2400" dirty="0" smtClean="0"/>
              <a:t> 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0" name="Picture 2" descr="http://risovach.ru/upload/2013/11/mem/lol_35279347_orig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1" r="22856"/>
          <a:stretch/>
        </p:blipFill>
        <p:spPr bwMode="auto">
          <a:xfrm>
            <a:off x="3180891" y="1814831"/>
            <a:ext cx="2782218" cy="391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5838363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2856" y="5838363"/>
            <a:ext cx="5289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Делать неясным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214290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12.   Загадки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58" y="332656"/>
            <a:ext cx="876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4800" b="1" dirty="0">
                <a:latin typeface="Book Antiqua" pitchFamily="18" charset="0"/>
              </a:rPr>
              <a:t>Бежит свинья из </a:t>
            </a:r>
            <a:endParaRPr lang="ru-RU" sz="4800" b="1" dirty="0" smtClean="0">
              <a:latin typeface="Book Antiqua" pitchFamily="18" charset="0"/>
            </a:endParaRPr>
          </a:p>
          <a:p>
            <a:pPr fontAlgn="base"/>
            <a:r>
              <a:rPr lang="ru-RU" sz="4800" b="1" dirty="0" smtClean="0">
                <a:latin typeface="Book Antiqua" pitchFamily="18" charset="0"/>
              </a:rPr>
              <a:t>Питера</a:t>
            </a:r>
            <a:r>
              <a:rPr lang="ru-RU" sz="4800" b="1" dirty="0">
                <a:latin typeface="Book Antiqua" pitchFamily="18" charset="0"/>
              </a:rPr>
              <a:t>, вся истыкана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5838363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2856" y="5838363"/>
            <a:ext cx="4885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Наперсток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026" name="Picture 2" descr="http://www.9824005.ru/i/articles/piter-635/0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43" y="1902316"/>
            <a:ext cx="6718789" cy="393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8064" y="332656"/>
            <a:ext cx="3672408" cy="52457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13. Лингвистические задачки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328" y="216803"/>
            <a:ext cx="86551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Book Antiqua" pitchFamily="18" charset="0"/>
              </a:rPr>
              <a:t>Найдите два русских </a:t>
            </a:r>
            <a:endParaRPr lang="ru-RU" sz="3600" b="1" dirty="0" smtClean="0">
              <a:latin typeface="Book Antiqua" pitchFamily="18" charset="0"/>
            </a:endParaRPr>
          </a:p>
          <a:p>
            <a:r>
              <a:rPr lang="ru-RU" sz="3600" b="1" dirty="0" smtClean="0">
                <a:latin typeface="Book Antiqua" pitchFamily="18" charset="0"/>
              </a:rPr>
              <a:t>слова</a:t>
            </a:r>
            <a:r>
              <a:rPr lang="ru-RU" sz="3600" b="1" dirty="0">
                <a:latin typeface="Book Antiqua" pitchFamily="18" charset="0"/>
              </a:rPr>
              <a:t>, которые различались бы в произношении, но не различались в написании.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" name="AutoShape 2" descr="https://filmschoolrejects.com/wp-content/uploads/2017/07/got607_1279-1500x8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filmschoolrejects.com/wp-content/uploads/2017/07/got607_1279-1500x84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2425729"/>
            <a:ext cx="5688632" cy="319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5600732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5600732"/>
            <a:ext cx="5444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b="1" dirty="0" smtClean="0">
                <a:latin typeface="Book Antiqua" pitchFamily="18" charset="0"/>
              </a:rPr>
              <a:t>Например, </a:t>
            </a:r>
            <a:r>
              <a:rPr lang="ru-RU" sz="3100" b="1" dirty="0" err="1" smtClean="0">
                <a:latin typeface="Book Antiqua" pitchFamily="18" charset="0"/>
              </a:rPr>
              <a:t>зАмок</a:t>
            </a:r>
            <a:r>
              <a:rPr lang="ru-RU" sz="3100" b="1" dirty="0" smtClean="0">
                <a:latin typeface="Book Antiqua" pitchFamily="18" charset="0"/>
              </a:rPr>
              <a:t> </a:t>
            </a:r>
            <a:r>
              <a:rPr lang="ru-RU" sz="3100" b="1" dirty="0">
                <a:latin typeface="Book Antiqua" pitchFamily="18" charset="0"/>
              </a:rPr>
              <a:t>– </a:t>
            </a:r>
            <a:r>
              <a:rPr lang="ru-RU" sz="3100" b="1" dirty="0" err="1" smtClean="0">
                <a:latin typeface="Book Antiqua" pitchFamily="18" charset="0"/>
              </a:rPr>
              <a:t>замОк</a:t>
            </a:r>
            <a:r>
              <a:rPr lang="ru-RU" sz="3100" b="1" dirty="0" smtClean="0">
                <a:latin typeface="Book Antiqua" pitchFamily="18" charset="0"/>
              </a:rPr>
              <a:t>, </a:t>
            </a:r>
            <a:r>
              <a:rPr lang="ru-RU" sz="3100" b="1" dirty="0" err="1" smtClean="0">
                <a:latin typeface="Book Antiqua" pitchFamily="18" charset="0"/>
              </a:rPr>
              <a:t>ирИс</a:t>
            </a:r>
            <a:r>
              <a:rPr lang="ru-RU" sz="3100" b="1" dirty="0" smtClean="0">
                <a:latin typeface="Book Antiqua" pitchFamily="18" charset="0"/>
              </a:rPr>
              <a:t> </a:t>
            </a:r>
            <a:r>
              <a:rPr lang="ru-RU" sz="3100" b="1" dirty="0">
                <a:latin typeface="Book Antiqua" pitchFamily="18" charset="0"/>
              </a:rPr>
              <a:t>– </a:t>
            </a:r>
            <a:r>
              <a:rPr lang="ru-RU" sz="3100" b="1" dirty="0" smtClean="0">
                <a:latin typeface="Book Antiqua" pitchFamily="18" charset="0"/>
              </a:rPr>
              <a:t>Ирис, </a:t>
            </a:r>
            <a:r>
              <a:rPr lang="ru-RU" sz="3100" b="1" dirty="0" err="1" smtClean="0">
                <a:latin typeface="Book Antiqua" pitchFamily="18" charset="0"/>
              </a:rPr>
              <a:t>атлАс</a:t>
            </a:r>
            <a:r>
              <a:rPr lang="ru-RU" sz="3100" b="1" dirty="0" smtClean="0">
                <a:latin typeface="Book Antiqua" pitchFamily="18" charset="0"/>
              </a:rPr>
              <a:t> </a:t>
            </a:r>
            <a:r>
              <a:rPr lang="ru-RU" sz="3100" b="1" dirty="0">
                <a:latin typeface="Book Antiqua" pitchFamily="18" charset="0"/>
              </a:rPr>
              <a:t>– Атлас</a:t>
            </a:r>
            <a:endParaRPr lang="ru-RU" sz="31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58771" y="6072206"/>
            <a:ext cx="714380" cy="642918"/>
          </a:xfrm>
          <a:prstGeom prst="actionButtonHom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4008" y="260648"/>
            <a:ext cx="4176464" cy="596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14.   Поговорки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606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Знает кошка…</a:t>
            </a:r>
            <a:endParaRPr lang="ru-RU" sz="4800" b="1" dirty="0">
              <a:latin typeface="Book Antiqua" pitchFamily="18" charset="0"/>
            </a:endParaRPr>
          </a:p>
        </p:txBody>
      </p:sp>
      <p:pic>
        <p:nvPicPr>
          <p:cNvPr id="14338" name="Picture 2" descr="https://cdn.fishki.net/upload/post/2019/07/24/3040397/9ecca7b23f5fd29d66586e01e46e706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4" t="24056" r="1907"/>
          <a:stretch/>
        </p:blipFill>
        <p:spPr bwMode="auto">
          <a:xfrm>
            <a:off x="1660983" y="1195815"/>
            <a:ext cx="5822034" cy="4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5838363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2856" y="5838363"/>
            <a:ext cx="5275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…чье мясо съела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96136" y="260648"/>
            <a:ext cx="3000396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15. Правописание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771" y="260648"/>
            <a:ext cx="8606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Book Antiqua" pitchFamily="18" charset="0"/>
              </a:rPr>
              <a:t>Стеклянный </a:t>
            </a:r>
            <a:r>
              <a:rPr lang="ru-RU" sz="3600" b="1" dirty="0">
                <a:latin typeface="Book Antiqua" pitchFamily="18" charset="0"/>
              </a:rPr>
              <a:t>глаз, </a:t>
            </a:r>
            <a:endParaRPr lang="ru-RU" sz="3600" b="1" dirty="0" smtClean="0">
              <a:latin typeface="Book Antiqua" pitchFamily="18" charset="0"/>
            </a:endParaRPr>
          </a:p>
          <a:p>
            <a:r>
              <a:rPr lang="ru-RU" sz="3600" b="1" dirty="0" smtClean="0">
                <a:latin typeface="Book Antiqua" pitchFamily="18" charset="0"/>
              </a:rPr>
              <a:t>деревянный </a:t>
            </a:r>
            <a:r>
              <a:rPr lang="ru-RU" sz="3600" b="1" dirty="0">
                <a:latin typeface="Book Antiqua" pitchFamily="18" charset="0"/>
              </a:rPr>
              <a:t>палец, оловянный нос, </a:t>
            </a:r>
            <a:r>
              <a:rPr lang="ru-RU" sz="3600" b="1" dirty="0" err="1">
                <a:latin typeface="Book Antiqua" pitchFamily="18" charset="0"/>
              </a:rPr>
              <a:t>серебрянный</a:t>
            </a:r>
            <a:r>
              <a:rPr lang="ru-RU" sz="3600" b="1" dirty="0">
                <a:latin typeface="Book Antiqua" pitchFamily="18" charset="0"/>
              </a:rPr>
              <a:t> зуб. </a:t>
            </a:r>
            <a:r>
              <a:rPr lang="ru-RU" sz="3600" b="1" dirty="0" smtClean="0">
                <a:latin typeface="Book Antiqua" pitchFamily="18" charset="0"/>
              </a:rPr>
              <a:t>Что </a:t>
            </a:r>
            <a:r>
              <a:rPr lang="ru-RU" sz="3600" b="1" dirty="0">
                <a:latin typeface="Book Antiqua" pitchFamily="18" charset="0"/>
              </a:rPr>
              <a:t>лишнее? </a:t>
            </a:r>
            <a:endParaRPr lang="ru-RU" sz="3600" dirty="0">
              <a:latin typeface="Book Antiqua" pitchFamily="18" charset="0"/>
            </a:endParaRPr>
          </a:p>
        </p:txBody>
      </p:sp>
      <p:pic>
        <p:nvPicPr>
          <p:cNvPr id="15362" name="Picture 2" descr="https://avatars.mds.yandex.net/get-zen_doc/30229/pub_5a6b25069b403c2e8aca8de2_5a6b26404bf161c07b4cb69e/scale_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9"/>
          <a:stretch/>
        </p:blipFill>
        <p:spPr bwMode="auto">
          <a:xfrm>
            <a:off x="874212" y="2166162"/>
            <a:ext cx="7395576" cy="366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5838363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2856" y="5695735"/>
            <a:ext cx="5289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Book Antiqua" pitchFamily="18" charset="0"/>
              </a:rPr>
              <a:t>«</a:t>
            </a:r>
            <a:r>
              <a:rPr lang="ru-RU" sz="3600" b="1" dirty="0" err="1">
                <a:latin typeface="Book Antiqua" pitchFamily="18" charset="0"/>
              </a:rPr>
              <a:t>С</a:t>
            </a:r>
            <a:r>
              <a:rPr lang="ru-RU" sz="3600" b="1" dirty="0" err="1" smtClean="0">
                <a:latin typeface="Book Antiqua" pitchFamily="18" charset="0"/>
              </a:rPr>
              <a:t>еребрянный</a:t>
            </a:r>
            <a:r>
              <a:rPr lang="ru-RU" sz="3600" b="1" dirty="0" smtClean="0">
                <a:latin typeface="Book Antiqua" pitchFamily="18" charset="0"/>
              </a:rPr>
              <a:t> зуб», там ошибка.</a:t>
            </a:r>
            <a:endParaRPr lang="ru-RU" sz="3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4088" y="260648"/>
            <a:ext cx="3429024" cy="59658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16.   Загадки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Book Antiqua" pitchFamily="18" charset="0"/>
              </a:rPr>
              <a:t>Два брата рядом </a:t>
            </a:r>
            <a:endParaRPr lang="ru-RU" sz="4800" b="1" dirty="0" smtClean="0">
              <a:latin typeface="Book Antiqua" pitchFamily="18" charset="0"/>
            </a:endParaRPr>
          </a:p>
          <a:p>
            <a:r>
              <a:rPr lang="ru-RU" sz="4800" b="1" dirty="0" smtClean="0">
                <a:latin typeface="Book Antiqua" pitchFamily="18" charset="0"/>
              </a:rPr>
              <a:t>живут</a:t>
            </a:r>
            <a:r>
              <a:rPr lang="ru-RU" sz="4800" b="1" dirty="0">
                <a:latin typeface="Book Antiqua" pitchFamily="18" charset="0"/>
              </a:rPr>
              <a:t>, а встретиться не могут.</a:t>
            </a:r>
          </a:p>
        </p:txBody>
      </p:sp>
      <p:pic>
        <p:nvPicPr>
          <p:cNvPr id="16386" name="Picture 2" descr="https://yt3.ggpht.com/a/AGF-l7_YiEh-8HhKfBhpmzBgxvR-NHca2MaYAxgOIQ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917904"/>
            <a:ext cx="3921531" cy="39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5838363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2856" y="5838363"/>
            <a:ext cx="510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Глаза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28992" y="714356"/>
            <a:ext cx="785818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28992" y="1857364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8992" y="3143248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992" y="4286256"/>
            <a:ext cx="785818" cy="571504"/>
          </a:xfrm>
          <a:prstGeom prst="round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8992" y="5429264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5357826"/>
            <a:ext cx="4643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«…Лингвистические задачки…»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0562" y="4214818"/>
            <a:ext cx="2627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«…Загадки…»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00562" y="3071810"/>
            <a:ext cx="3330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«…Толкование…»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57981" y="642918"/>
            <a:ext cx="322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«…Поговорки…» 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29124" y="1785926"/>
            <a:ext cx="3797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«…Правописание…»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714356"/>
            <a:ext cx="28055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Темы </a:t>
            </a:r>
          </a:p>
          <a:p>
            <a:r>
              <a:rPr lang="ru-RU" sz="40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вопросов:</a:t>
            </a:r>
            <a:endParaRPr lang="ru-RU" sz="4000" b="1" cap="all" dirty="0">
              <a:solidFill>
                <a:schemeClr val="tx1">
                  <a:lumMod val="95000"/>
                  <a:lumOff val="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56" y="332656"/>
            <a:ext cx="3925100" cy="66745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17.   Лингвистические задачки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857" y="476672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Book Antiqua" pitchFamily="18" charset="0"/>
              </a:rPr>
              <a:t>За это можно взяться, но </a:t>
            </a:r>
            <a:endParaRPr lang="ru-RU" sz="2800" b="1" dirty="0" smtClean="0">
              <a:latin typeface="Book Antiqua" pitchFamily="18" charset="0"/>
            </a:endParaRPr>
          </a:p>
          <a:p>
            <a:r>
              <a:rPr lang="ru-RU" sz="2800" b="1" dirty="0" smtClean="0">
                <a:latin typeface="Book Antiqua" pitchFamily="18" charset="0"/>
              </a:rPr>
              <a:t>этого </a:t>
            </a:r>
            <a:r>
              <a:rPr lang="ru-RU" sz="2800" b="1" dirty="0">
                <a:latin typeface="Book Antiqua" pitchFamily="18" charset="0"/>
              </a:rPr>
              <a:t>нельзя коснуться. До этого можно довести и с этого можно свести, но на это нельзя возвести. Что это?</a:t>
            </a:r>
          </a:p>
          <a:p>
            <a:r>
              <a:rPr lang="ru-RU" sz="2800" b="1" dirty="0">
                <a:latin typeface="Book Antiqua" pitchFamily="18" charset="0"/>
              </a:rPr>
              <a:t>а) дело; б) лестница; в) перила; г) победа; д) ум </a:t>
            </a:r>
          </a:p>
          <a:p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410" name="Picture 2" descr="https://b.radikal.ru/b08/1903/de/c7aec634dd6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31"/>
          <a:stretch/>
        </p:blipFill>
        <p:spPr bwMode="auto">
          <a:xfrm>
            <a:off x="3106134" y="2687894"/>
            <a:ext cx="2931732" cy="33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5838362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2856" y="5899917"/>
            <a:ext cx="5029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ook Antiqua" pitchFamily="18" charset="0"/>
              </a:rPr>
              <a:t>Ум</a:t>
            </a:r>
            <a:endParaRPr lang="ru-RU" sz="36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96136" y="332656"/>
            <a:ext cx="2952328" cy="5240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18.   Поговорки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165" y="332656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Собаки лают – ветер носит,…</a:t>
            </a:r>
            <a:endParaRPr lang="ru-RU" sz="4800" b="1" dirty="0">
              <a:latin typeface="Book Antiqua" pitchFamily="18" charset="0"/>
            </a:endParaRPr>
          </a:p>
        </p:txBody>
      </p:sp>
      <p:pic>
        <p:nvPicPr>
          <p:cNvPr id="18434" name="Picture 2" descr="http://1.bp.blogspot.com/-QpeDECXepC8/UNsJxtNRe0I/AAAAAAAAAN0/Ag3QmBL1VI0/s1600/%D0%9A%D0%BE%D1%80%D0%BE%D0%B2%D0%B0%D0%BD%D1%8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7"/>
          <a:stretch/>
        </p:blipFill>
        <p:spPr bwMode="auto">
          <a:xfrm>
            <a:off x="2123728" y="1931167"/>
            <a:ext cx="4896544" cy="34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5838363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2856" y="5838363"/>
            <a:ext cx="5289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…а караван идёт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52120" y="476672"/>
            <a:ext cx="3144982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19.   Правописание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35527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Book Antiqua" pitchFamily="18" charset="0"/>
                <a:cs typeface="Arial" pitchFamily="34" charset="0"/>
              </a:rPr>
              <a:t>М</a:t>
            </a:r>
            <a:r>
              <a:rPr lang="ru-RU" sz="4800" b="1" u="sng" dirty="0" err="1">
                <a:latin typeface="Book Antiqua" pitchFamily="18" charset="0"/>
                <a:cs typeface="Arial" pitchFamily="34" charset="0"/>
              </a:rPr>
              <a:t>А</a:t>
            </a:r>
            <a:r>
              <a:rPr lang="ru-RU" sz="4800" b="1" dirty="0" err="1" smtClean="0">
                <a:latin typeface="Book Antiqua" pitchFamily="18" charset="0"/>
                <a:cs typeface="Arial" pitchFamily="34" charset="0"/>
              </a:rPr>
              <a:t>нокль</a:t>
            </a:r>
            <a:r>
              <a:rPr lang="ru-RU" sz="4800" b="1" dirty="0" smtClean="0">
                <a:latin typeface="Book Antiqua" pitchFamily="18" charset="0"/>
                <a:cs typeface="Arial" pitchFamily="34" charset="0"/>
              </a:rPr>
              <a:t> или </a:t>
            </a:r>
          </a:p>
          <a:p>
            <a:r>
              <a:rPr lang="ru-RU" sz="4800" b="1" dirty="0" err="1" smtClean="0">
                <a:latin typeface="Book Antiqua" pitchFamily="18" charset="0"/>
                <a:cs typeface="Arial" pitchFamily="34" charset="0"/>
              </a:rPr>
              <a:t>м</a:t>
            </a:r>
            <a:r>
              <a:rPr lang="ru-RU" sz="4800" b="1" u="sng" dirty="0" err="1" smtClean="0">
                <a:latin typeface="Book Antiqua" pitchFamily="18" charset="0"/>
                <a:cs typeface="Arial" pitchFamily="34" charset="0"/>
              </a:rPr>
              <a:t>О</a:t>
            </a:r>
            <a:r>
              <a:rPr lang="ru-RU" sz="4800" b="1" dirty="0" err="1" smtClean="0">
                <a:latin typeface="Book Antiqua" pitchFamily="18" charset="0"/>
                <a:cs typeface="Arial" pitchFamily="34" charset="0"/>
              </a:rPr>
              <a:t>нокль</a:t>
            </a:r>
            <a:r>
              <a:rPr lang="ru-RU" sz="4800" b="1" dirty="0" smtClean="0">
                <a:latin typeface="Book Antiqua" pitchFamily="18" charset="0"/>
                <a:cs typeface="Arial" pitchFamily="34" charset="0"/>
              </a:rPr>
              <a:t>?</a:t>
            </a:r>
            <a:endParaRPr lang="ru-RU" sz="4400" i="1" dirty="0" smtClean="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838363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2856" y="5838363"/>
            <a:ext cx="5289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Book Antiqua" pitchFamily="18" charset="0"/>
              </a:rPr>
              <a:t>М</a:t>
            </a:r>
            <a:r>
              <a:rPr lang="ru-RU" sz="4800" b="1" u="sng" dirty="0" err="1" smtClean="0">
                <a:latin typeface="Book Antiqua" pitchFamily="18" charset="0"/>
              </a:rPr>
              <a:t>О</a:t>
            </a:r>
            <a:r>
              <a:rPr lang="ru-RU" sz="4800" b="1" dirty="0" err="1" smtClean="0">
                <a:latin typeface="Book Antiqua" pitchFamily="18" charset="0"/>
              </a:rPr>
              <a:t>нокль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3" name="Picture 2" descr="C:\Users\Сергей\Desktop\Библиотека\Работа\Словари\Рисунок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/>
          <a:stretch/>
        </p:blipFill>
        <p:spPr bwMode="auto">
          <a:xfrm>
            <a:off x="606611" y="1988840"/>
            <a:ext cx="3821373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Сергей\Desktop\Библиотека\Работа\Словари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43" y="1988840"/>
            <a:ext cx="4014999" cy="320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3504" y="332656"/>
            <a:ext cx="3676968" cy="66745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20.   Толкование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3265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Book Antiqua" pitchFamily="18" charset="0"/>
              </a:rPr>
              <a:t>Что значит </a:t>
            </a:r>
            <a:endParaRPr lang="ru-RU" sz="4800" b="1" dirty="0" smtClean="0">
              <a:latin typeface="Book Antiqua" pitchFamily="18" charset="0"/>
            </a:endParaRPr>
          </a:p>
          <a:p>
            <a:r>
              <a:rPr lang="ru-RU" sz="4800" b="1" dirty="0" smtClean="0">
                <a:latin typeface="Book Antiqua" pitchFamily="18" charset="0"/>
              </a:rPr>
              <a:t>слово «толмач»?</a:t>
            </a:r>
            <a:endParaRPr lang="ru-RU" sz="4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838363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2309" y="5961474"/>
            <a:ext cx="5320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ook Antiqua" pitchFamily="18" charset="0"/>
              </a:rPr>
              <a:t>Переводчик</a:t>
            </a:r>
            <a:endParaRPr lang="ru-RU" sz="36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2050" name="Picture 2" descr="http://i.mycdn.me/i?r=AzEPZsRbOZEKgBhR0XGMT1RkysATB8801FGTgLe770PAZ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59" y="1902316"/>
            <a:ext cx="4015882" cy="388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01024" y="6000768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404664"/>
            <a:ext cx="3929090" cy="64294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21.    Лингвистические задачки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04664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Book Antiqua" pitchFamily="18" charset="0"/>
              </a:rPr>
              <a:t>Даны слова «яр</a:t>
            </a:r>
            <a:r>
              <a:rPr lang="ru-RU" sz="3200" b="1" dirty="0" smtClean="0">
                <a:latin typeface="Book Antiqua" pitchFamily="18" charset="0"/>
              </a:rPr>
              <a:t>», </a:t>
            </a:r>
            <a:r>
              <a:rPr lang="ru-RU" sz="3200" b="1" dirty="0">
                <a:latin typeface="Book Antiqua" pitchFamily="18" charset="0"/>
              </a:rPr>
              <a:t>«я». </a:t>
            </a:r>
            <a:endParaRPr lang="ru-RU" sz="3200" b="1" dirty="0" smtClean="0">
              <a:latin typeface="Book Antiqua" pitchFamily="18" charset="0"/>
            </a:endParaRPr>
          </a:p>
          <a:p>
            <a:r>
              <a:rPr lang="ru-RU" sz="3200" b="1" dirty="0" smtClean="0">
                <a:latin typeface="Book Antiqua" pitchFamily="18" charset="0"/>
              </a:rPr>
              <a:t>Определите</a:t>
            </a:r>
            <a:r>
              <a:rPr lang="ru-RU" sz="3200" b="1" dirty="0">
                <a:latin typeface="Book Antiqua" pitchFamily="18" charset="0"/>
              </a:rPr>
              <a:t>, что получится, если звуки, из которых состоят эти слова, произнести в обратном </a:t>
            </a:r>
            <a:r>
              <a:rPr lang="ru-RU" sz="3200" b="1" dirty="0" smtClean="0">
                <a:latin typeface="Book Antiqua" pitchFamily="18" charset="0"/>
              </a:rPr>
              <a:t>порядке.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19458" name="Picture 2" descr="https://avatars.mds.yandex.net/get-zen_doc/1328418/pub_5c84edd5b8d7e400b46a47c6_5c84f9e41ad21c00b3309c19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92" y="2466016"/>
            <a:ext cx="5993947" cy="337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5910371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2856" y="5906728"/>
            <a:ext cx="4764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Рай, ай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330425" y="6045196"/>
            <a:ext cx="714380" cy="642918"/>
          </a:xfrm>
          <a:prstGeom prst="actionButtonHom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36096" y="476672"/>
            <a:ext cx="3421614" cy="59601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22. Поговорки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219" y="15541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На всякого </a:t>
            </a:r>
          </a:p>
          <a:p>
            <a:r>
              <a:rPr lang="ru-RU" sz="4800" b="1" dirty="0">
                <a:latin typeface="Book Antiqua" pitchFamily="18" charset="0"/>
              </a:rPr>
              <a:t>м</a:t>
            </a:r>
            <a:r>
              <a:rPr lang="ru-RU" sz="4800" b="1" dirty="0" smtClean="0">
                <a:latin typeface="Book Antiqua" pitchFamily="18" charset="0"/>
              </a:rPr>
              <a:t>удреца…</a:t>
            </a:r>
            <a:endParaRPr lang="ru-RU" sz="4800" b="1" dirty="0">
              <a:latin typeface="Book Antiqua" pitchFamily="18" charset="0"/>
            </a:endParaRPr>
          </a:p>
        </p:txBody>
      </p:sp>
      <p:pic>
        <p:nvPicPr>
          <p:cNvPr id="21506" name="Picture 2" descr="http://obaldenno.com/uploads/tumb/img/201706/9390651_tumb_6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799"/>
            <a:ext cx="4320480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5838363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5980228"/>
            <a:ext cx="57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ook Antiqua" pitchFamily="18" charset="0"/>
              </a:rPr>
              <a:t>…довольно простоты</a:t>
            </a:r>
            <a:endParaRPr lang="ru-RU" sz="36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4088" y="692696"/>
            <a:ext cx="3493622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23.   Правописание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863" y="47937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Book Antiqua" pitchFamily="18" charset="0"/>
              </a:rPr>
              <a:t>Пожал</a:t>
            </a:r>
            <a:r>
              <a:rPr lang="ru-RU" sz="4800" b="1" u="sng" dirty="0" err="1" smtClean="0">
                <a:latin typeface="Book Antiqua" pitchFamily="18" charset="0"/>
              </a:rPr>
              <a:t>ус</a:t>
            </a:r>
            <a:r>
              <a:rPr lang="ru-RU" sz="4800" b="1" dirty="0" err="1" smtClean="0">
                <a:latin typeface="Book Antiqua" pitchFamily="18" charset="0"/>
              </a:rPr>
              <a:t>та</a:t>
            </a:r>
            <a:r>
              <a:rPr lang="ru-RU" sz="4800" b="1" dirty="0" smtClean="0">
                <a:latin typeface="Book Antiqua" pitchFamily="18" charset="0"/>
              </a:rPr>
              <a:t> </a:t>
            </a:r>
            <a:r>
              <a:rPr lang="ru-RU" sz="4800" b="1" dirty="0">
                <a:latin typeface="Book Antiqua" pitchFamily="18" charset="0"/>
              </a:rPr>
              <a:t>или </a:t>
            </a:r>
            <a:r>
              <a:rPr lang="ru-RU" sz="4800" b="1" dirty="0" err="1" smtClean="0">
                <a:latin typeface="Book Antiqua" pitchFamily="18" charset="0"/>
              </a:rPr>
              <a:t>пожалу</a:t>
            </a:r>
            <a:r>
              <a:rPr lang="ru-RU" sz="4800" b="1" u="sng" dirty="0" err="1" smtClean="0">
                <a:latin typeface="Book Antiqua" pitchFamily="18" charset="0"/>
              </a:rPr>
              <a:t>Й</a:t>
            </a:r>
            <a:r>
              <a:rPr lang="ru-RU" sz="4800" b="1" dirty="0" err="1" smtClean="0">
                <a:latin typeface="Book Antiqua" pitchFamily="18" charset="0"/>
              </a:rPr>
              <a:t>ста</a:t>
            </a:r>
            <a:r>
              <a:rPr lang="ru-RU" sz="4800" b="1" dirty="0" smtClean="0">
                <a:latin typeface="Book Antiqua" pitchFamily="18" charset="0"/>
              </a:rPr>
              <a:t>?</a:t>
            </a:r>
            <a:endParaRPr lang="ru-RU" sz="3600" dirty="0" smtClean="0">
              <a:latin typeface="Book Antiqua" pitchFamily="18" charset="0"/>
            </a:endParaRPr>
          </a:p>
        </p:txBody>
      </p:sp>
      <p:sp>
        <p:nvSpPr>
          <p:cNvPr id="2" name="AutoShape 2" descr="https://finalq.net/wp-content/uploads/2018/04/don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3" name="Picture 5" descr="https://yt3.ggpht.com/a/AGF-l7__nSYTIAb_o1v73wODlEbOIZAMPkdr54sRvA=s900-mo-c-c0xffffffff-rj-k-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4" t="4762" r="16347" b="3015"/>
          <a:stretch/>
        </p:blipFill>
        <p:spPr bwMode="auto">
          <a:xfrm>
            <a:off x="3168817" y="1936632"/>
            <a:ext cx="2736697" cy="393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528" y="5838363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2856" y="5838363"/>
            <a:ext cx="5289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Book Antiqua" pitchFamily="18" charset="0"/>
              </a:rPr>
              <a:t>Пожалу</a:t>
            </a:r>
            <a:r>
              <a:rPr lang="ru-RU" sz="4800" b="1" u="sng" dirty="0" err="1" smtClean="0">
                <a:latin typeface="Book Antiqua" pitchFamily="18" charset="0"/>
              </a:rPr>
              <a:t>Й</a:t>
            </a:r>
            <a:r>
              <a:rPr lang="ru-RU" sz="4800" b="1" dirty="0" err="1" smtClean="0">
                <a:latin typeface="Book Antiqua" pitchFamily="18" charset="0"/>
              </a:rPr>
              <a:t>ста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80112" y="332656"/>
            <a:ext cx="3240360" cy="52457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24.   Толкование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710" y="188640"/>
            <a:ext cx="82809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Book Antiqua" pitchFamily="18" charset="0"/>
              </a:rPr>
              <a:t>Что значит слово </a:t>
            </a:r>
            <a:r>
              <a:rPr lang="ru-RU" sz="4800" b="1" dirty="0" smtClean="0">
                <a:latin typeface="Book Antiqua" pitchFamily="18" charset="0"/>
              </a:rPr>
              <a:t>«зиждиться»?</a:t>
            </a:r>
            <a:endParaRPr lang="ru-RU" sz="4800" b="1" dirty="0">
              <a:latin typeface="Book Antiqua" pitchFamily="18" charset="0"/>
              <a:cs typeface="Arial" pitchFamily="34" charset="0"/>
            </a:endParaRPr>
          </a:p>
          <a:p>
            <a:endParaRPr lang="ru-RU" sz="2800" b="1" i="1" dirty="0"/>
          </a:p>
        </p:txBody>
      </p:sp>
      <p:pic>
        <p:nvPicPr>
          <p:cNvPr id="23554" name="Picture 2" descr="http://risovach.ru/upload/2014/11/mem/yoda_67087851_orig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54" y="1656287"/>
            <a:ext cx="5414766" cy="406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838363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2856" y="5530586"/>
            <a:ext cx="5289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ook Antiqua" pitchFamily="18" charset="0"/>
              </a:rPr>
              <a:t>О</a:t>
            </a:r>
            <a:r>
              <a:rPr lang="ru-RU" sz="4000" b="1" dirty="0" smtClean="0">
                <a:latin typeface="Book Antiqua" pitchFamily="18" charset="0"/>
              </a:rPr>
              <a:t>сновываться, опираться</a:t>
            </a:r>
            <a:endParaRPr lang="ru-RU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29586" y="5857892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80668" y="404664"/>
            <a:ext cx="3247770" cy="59601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25.   Загадки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32656"/>
            <a:ext cx="8476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4800" b="1" dirty="0" smtClean="0">
                <a:latin typeface="Book Antiqua" pitchFamily="18" charset="0"/>
              </a:rPr>
              <a:t>Шумит</a:t>
            </a:r>
            <a:r>
              <a:rPr lang="ru-RU" sz="4800" b="1" dirty="0">
                <a:latin typeface="Book Antiqua" pitchFamily="18" charset="0"/>
              </a:rPr>
              <a:t>, гудит </a:t>
            </a:r>
            <a:endParaRPr lang="ru-RU" sz="4800" b="1" dirty="0" smtClean="0">
              <a:latin typeface="Book Antiqua" pitchFamily="18" charset="0"/>
            </a:endParaRPr>
          </a:p>
          <a:p>
            <a:pPr fontAlgn="base"/>
            <a:r>
              <a:rPr lang="ru-RU" sz="4800" b="1" dirty="0" smtClean="0">
                <a:latin typeface="Book Antiqua" pitchFamily="18" charset="0"/>
              </a:rPr>
              <a:t>целый </a:t>
            </a:r>
            <a:r>
              <a:rPr lang="ru-RU" sz="4800" b="1" dirty="0">
                <a:latin typeface="Book Antiqua" pitchFamily="18" charset="0"/>
              </a:rPr>
              <a:t>век, </a:t>
            </a:r>
            <a:r>
              <a:rPr lang="ru-RU" sz="4800" b="1" dirty="0" smtClean="0">
                <a:latin typeface="Book Antiqua" pitchFamily="18" charset="0"/>
              </a:rPr>
              <a:t>а </a:t>
            </a:r>
            <a:r>
              <a:rPr lang="ru-RU" sz="4800" b="1" dirty="0">
                <a:latin typeface="Book Antiqua" pitchFamily="18" charset="0"/>
              </a:rPr>
              <a:t>не человек</a:t>
            </a:r>
            <a:endParaRPr lang="ru-RU" sz="4800" i="1" dirty="0">
              <a:latin typeface="Book Antiqua" pitchFamily="18" charset="0"/>
            </a:endParaRPr>
          </a:p>
        </p:txBody>
      </p:sp>
      <p:pic>
        <p:nvPicPr>
          <p:cNvPr id="24578" name="Picture 2" descr="http://memesmix.net/media/created/57qy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00" y="1802047"/>
            <a:ext cx="4082507" cy="408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5838363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0848" y="5838363"/>
            <a:ext cx="4669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Book Antiqua" pitchFamily="18" charset="0"/>
              </a:rPr>
              <a:t>В</a:t>
            </a:r>
            <a:r>
              <a:rPr lang="ru-RU" sz="4800" b="1" dirty="0" smtClean="0">
                <a:latin typeface="Book Antiqua" pitchFamily="18" charset="0"/>
              </a:rPr>
              <a:t>етер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28384" y="5949280"/>
            <a:ext cx="714380" cy="642918"/>
          </a:xfrm>
          <a:prstGeom prst="actionButtonHom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128" y="332656"/>
            <a:ext cx="3024336" cy="59601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26.   Поговорки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384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Book Antiqua" pitchFamily="18" charset="0"/>
              </a:rPr>
              <a:t>Коня в гости </a:t>
            </a:r>
            <a:endParaRPr lang="ru-RU" sz="4800" b="1" dirty="0" smtClean="0">
              <a:latin typeface="Book Antiqua" pitchFamily="18" charset="0"/>
            </a:endParaRPr>
          </a:p>
          <a:p>
            <a:r>
              <a:rPr lang="ru-RU" sz="4800" b="1" dirty="0" smtClean="0">
                <a:latin typeface="Book Antiqua" pitchFamily="18" charset="0"/>
              </a:rPr>
              <a:t>зовут не…</a:t>
            </a:r>
            <a:endParaRPr lang="ru-RU" sz="4800" b="1" dirty="0">
              <a:latin typeface="Book Antiqua" pitchFamily="18" charset="0"/>
            </a:endParaRPr>
          </a:p>
        </p:txBody>
      </p:sp>
      <p:pic>
        <p:nvPicPr>
          <p:cNvPr id="25602" name="Picture 2" descr="https://i.ytimg.com/vi/uWXYBM7WLTw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49637"/>
            <a:ext cx="6768752" cy="380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5838363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0848" y="5609019"/>
            <a:ext cx="5245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ook Antiqua" pitchFamily="18" charset="0"/>
              </a:rPr>
              <a:t>Не меду пить, а воду возить</a:t>
            </a:r>
            <a:endParaRPr lang="ru-RU" sz="36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14282" y="214290"/>
            <a:ext cx="696024" cy="635798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ИГРОВОЕ ПОЛЕ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4" name="Скругленный прямоугольник 103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1428728" y="214290"/>
            <a:ext cx="785818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5" name="Скругленный прямоугольник 104">
            <a:hlinkClick r:id="rId4" action="ppaction://hlinksldjump">
              <a:snd r:embed="rId3" name="chimes.wav"/>
            </a:hlinkClick>
          </p:cNvPr>
          <p:cNvSpPr/>
          <p:nvPr/>
        </p:nvSpPr>
        <p:spPr>
          <a:xfrm>
            <a:off x="2857488" y="214290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6" name="Скругленный прямоугольник 105">
            <a:hlinkClick r:id="rId5" action="ppaction://hlinksldjump">
              <a:snd r:embed="rId3" name="chimes.wav"/>
            </a:hlinkClick>
          </p:cNvPr>
          <p:cNvSpPr/>
          <p:nvPr/>
        </p:nvSpPr>
        <p:spPr>
          <a:xfrm>
            <a:off x="4286248" y="214290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7" name="Скругленный прямоугольник 106">
            <a:hlinkClick r:id="rId6" action="ppaction://hlinksldjump">
              <a:snd r:embed="rId3" name="chimes.wav"/>
            </a:hlinkClick>
          </p:cNvPr>
          <p:cNvSpPr/>
          <p:nvPr/>
        </p:nvSpPr>
        <p:spPr>
          <a:xfrm>
            <a:off x="5715008" y="214290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8" name="Скругленный прямоугольник 107">
            <a:hlinkClick r:id="rId7" action="ppaction://hlinksldjump">
              <a:snd r:embed="rId3" name="chimes.wav"/>
            </a:hlinkClick>
          </p:cNvPr>
          <p:cNvSpPr/>
          <p:nvPr/>
        </p:nvSpPr>
        <p:spPr>
          <a:xfrm>
            <a:off x="7143768" y="214290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9" name="Скругленный прямоугольник 108">
            <a:hlinkClick r:id="rId8" action="ppaction://hlinksldjump">
              <a:snd r:embed="rId3" name="chimes.wav"/>
            </a:hlinkClick>
          </p:cNvPr>
          <p:cNvSpPr/>
          <p:nvPr/>
        </p:nvSpPr>
        <p:spPr>
          <a:xfrm>
            <a:off x="1428728" y="857232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0" name="Скругленный прямоугольник 109">
            <a:hlinkClick r:id="rId9" action="ppaction://hlinksldjump">
              <a:snd r:embed="rId3" name="chimes.wav"/>
            </a:hlinkClick>
          </p:cNvPr>
          <p:cNvSpPr/>
          <p:nvPr/>
        </p:nvSpPr>
        <p:spPr>
          <a:xfrm>
            <a:off x="2857488" y="857232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1" name="Скругленный прямоугольник 110">
            <a:hlinkClick r:id="rId10" action="ppaction://hlinksldjump">
              <a:snd r:embed="rId3" name="chimes.wav"/>
            </a:hlinkClick>
          </p:cNvPr>
          <p:cNvSpPr/>
          <p:nvPr/>
        </p:nvSpPr>
        <p:spPr>
          <a:xfrm>
            <a:off x="4286248" y="857232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" name="Скругленный прямоугольник 111">
            <a:hlinkClick r:id="rId11" action="ppaction://hlinksldjump">
              <a:snd r:embed="rId3" name="chimes.wav"/>
            </a:hlinkClick>
          </p:cNvPr>
          <p:cNvSpPr/>
          <p:nvPr/>
        </p:nvSpPr>
        <p:spPr>
          <a:xfrm>
            <a:off x="5715008" y="857232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3" name="Скругленный прямоугольник 112">
            <a:hlinkClick r:id="rId12" action="ppaction://hlinksldjump">
              <a:snd r:embed="rId3" name="chimes.wav"/>
            </a:hlinkClick>
          </p:cNvPr>
          <p:cNvSpPr/>
          <p:nvPr/>
        </p:nvSpPr>
        <p:spPr>
          <a:xfrm>
            <a:off x="7143768" y="857232"/>
            <a:ext cx="785818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4" name="Скругленный прямоугольник 113">
            <a:hlinkClick r:id="rId13" action="ppaction://hlinksldjump">
              <a:snd r:embed="rId3" name="chimes.wav"/>
            </a:hlinkClick>
          </p:cNvPr>
          <p:cNvSpPr/>
          <p:nvPr/>
        </p:nvSpPr>
        <p:spPr>
          <a:xfrm>
            <a:off x="1428728" y="1500174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5" name="Скругленный прямоугольник 114">
            <a:hlinkClick r:id="rId14" action="ppaction://hlinksldjump">
              <a:snd r:embed="rId3" name="chimes.wav"/>
            </a:hlinkClick>
          </p:cNvPr>
          <p:cNvSpPr/>
          <p:nvPr/>
        </p:nvSpPr>
        <p:spPr>
          <a:xfrm>
            <a:off x="2857488" y="1500174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6" name="Скругленный прямоугольник 115">
            <a:hlinkClick r:id="rId15" action="ppaction://hlinksldjump">
              <a:snd r:embed="rId3" name="chimes.wav"/>
            </a:hlinkClick>
          </p:cNvPr>
          <p:cNvSpPr/>
          <p:nvPr/>
        </p:nvSpPr>
        <p:spPr>
          <a:xfrm>
            <a:off x="4286248" y="1500174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7" name="Скругленный прямоугольник 116">
            <a:hlinkClick r:id="rId16" action="ppaction://hlinksldjump">
              <a:snd r:embed="rId3" name="chimes.wav"/>
            </a:hlinkClick>
          </p:cNvPr>
          <p:cNvSpPr/>
          <p:nvPr/>
        </p:nvSpPr>
        <p:spPr>
          <a:xfrm>
            <a:off x="5715008" y="1500174"/>
            <a:ext cx="785818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8" name="Скругленный прямоугольник 117">
            <a:hlinkClick r:id="rId17" action="ppaction://hlinksldjump">
              <a:snd r:embed="rId3" name="chimes.wav"/>
            </a:hlinkClick>
          </p:cNvPr>
          <p:cNvSpPr/>
          <p:nvPr/>
        </p:nvSpPr>
        <p:spPr>
          <a:xfrm>
            <a:off x="7143768" y="1500174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9" name="Скругленный прямоугольник 118">
            <a:hlinkClick r:id="rId18" action="ppaction://hlinksldjump">
              <a:snd r:embed="rId3" name="chimes.wav"/>
            </a:hlinkClick>
          </p:cNvPr>
          <p:cNvSpPr/>
          <p:nvPr/>
        </p:nvSpPr>
        <p:spPr>
          <a:xfrm>
            <a:off x="1428728" y="2143116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0" name="Скругленный прямоугольник 119">
            <a:hlinkClick r:id="rId19" action="ppaction://hlinksldjump">
              <a:snd r:embed="rId3" name="chimes.wav"/>
            </a:hlinkClick>
          </p:cNvPr>
          <p:cNvSpPr/>
          <p:nvPr/>
        </p:nvSpPr>
        <p:spPr>
          <a:xfrm>
            <a:off x="2857488" y="2143116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>
            <a:hlinkClick r:id="rId20" action="ppaction://hlinksldjump">
              <a:snd r:embed="rId3" name="chimes.wav"/>
            </a:hlinkClick>
          </p:cNvPr>
          <p:cNvSpPr/>
          <p:nvPr/>
        </p:nvSpPr>
        <p:spPr>
          <a:xfrm>
            <a:off x="4286248" y="2143116"/>
            <a:ext cx="785818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2" name="Скругленный прямоугольник 121">
            <a:hlinkClick r:id="rId21" action="ppaction://hlinksldjump">
              <a:snd r:embed="rId3" name="chimes.wav"/>
            </a:hlinkClick>
          </p:cNvPr>
          <p:cNvSpPr/>
          <p:nvPr/>
        </p:nvSpPr>
        <p:spPr>
          <a:xfrm>
            <a:off x="5715008" y="2143116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3" name="Скругленный прямоугольник 122">
            <a:hlinkClick r:id="rId22" action="ppaction://hlinksldjump">
              <a:snd r:embed="rId3" name="chimes.wav"/>
            </a:hlinkClick>
          </p:cNvPr>
          <p:cNvSpPr/>
          <p:nvPr/>
        </p:nvSpPr>
        <p:spPr>
          <a:xfrm>
            <a:off x="7143768" y="2143116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4" name="Скругленный прямоугольник 123">
            <a:hlinkClick r:id="rId23" action="ppaction://hlinksldjump">
              <a:snd r:embed="rId3" name="chimes.wav"/>
            </a:hlinkClick>
          </p:cNvPr>
          <p:cNvSpPr/>
          <p:nvPr/>
        </p:nvSpPr>
        <p:spPr>
          <a:xfrm>
            <a:off x="1428728" y="2786058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5" name="Скругленный прямоугольник 124">
            <a:hlinkClick r:id="rId24" action="ppaction://hlinksldjump">
              <a:snd r:embed="rId3" name="chimes.wav"/>
            </a:hlinkClick>
          </p:cNvPr>
          <p:cNvSpPr/>
          <p:nvPr/>
        </p:nvSpPr>
        <p:spPr>
          <a:xfrm>
            <a:off x="2857488" y="2786058"/>
            <a:ext cx="785818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6" name="Скругленный прямоугольник 125">
            <a:hlinkClick r:id="rId25" action="ppaction://hlinksldjump">
              <a:snd r:embed="rId3" name="chimes.wav"/>
            </a:hlinkClick>
          </p:cNvPr>
          <p:cNvSpPr/>
          <p:nvPr/>
        </p:nvSpPr>
        <p:spPr>
          <a:xfrm>
            <a:off x="4286248" y="2786058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7" name="Скругленный прямоугольник 126">
            <a:hlinkClick r:id="rId26" action="ppaction://hlinksldjump">
              <a:snd r:embed="rId3" name="chimes.wav"/>
            </a:hlinkClick>
          </p:cNvPr>
          <p:cNvSpPr/>
          <p:nvPr/>
        </p:nvSpPr>
        <p:spPr>
          <a:xfrm>
            <a:off x="5715008" y="2786058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8" name="Скругленный прямоугольник 127">
            <a:hlinkClick r:id="rId27" action="ppaction://hlinksldjump">
              <a:snd r:embed="rId3" name="chimes.wav"/>
            </a:hlinkClick>
          </p:cNvPr>
          <p:cNvSpPr/>
          <p:nvPr/>
        </p:nvSpPr>
        <p:spPr>
          <a:xfrm>
            <a:off x="7143768" y="2786058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>
            <a:hlinkClick r:id="rId28" action="ppaction://hlinksldjump">
              <a:snd r:embed="rId3" name="chimes.wav"/>
            </a:hlinkClick>
          </p:cNvPr>
          <p:cNvSpPr/>
          <p:nvPr/>
        </p:nvSpPr>
        <p:spPr>
          <a:xfrm>
            <a:off x="1428728" y="3429000"/>
            <a:ext cx="785818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0" name="Скругленный прямоугольник 129">
            <a:hlinkClick r:id="rId29" action="ppaction://hlinksldjump">
              <a:snd r:embed="rId3" name="chimes.wav"/>
            </a:hlinkClick>
          </p:cNvPr>
          <p:cNvSpPr/>
          <p:nvPr/>
        </p:nvSpPr>
        <p:spPr>
          <a:xfrm>
            <a:off x="2857488" y="3429000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1" name="Скругленный прямоугольник 130">
            <a:hlinkClick r:id="rId30" action="ppaction://hlinksldjump">
              <a:snd r:embed="rId3" name="chimes.wav"/>
            </a:hlinkClick>
          </p:cNvPr>
          <p:cNvSpPr/>
          <p:nvPr/>
        </p:nvSpPr>
        <p:spPr>
          <a:xfrm>
            <a:off x="4286248" y="3429000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2" name="Скругленный прямоугольник 131">
            <a:hlinkClick r:id="rId31" action="ppaction://hlinksldjump">
              <a:snd r:embed="rId3" name="chimes.wav"/>
            </a:hlinkClick>
          </p:cNvPr>
          <p:cNvSpPr/>
          <p:nvPr/>
        </p:nvSpPr>
        <p:spPr>
          <a:xfrm>
            <a:off x="5715008" y="3429000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3" name="Скругленный прямоугольник 132">
            <a:hlinkClick r:id="rId32" action="ppaction://hlinksldjump">
              <a:snd r:embed="rId3" name="chimes.wav"/>
            </a:hlinkClick>
          </p:cNvPr>
          <p:cNvSpPr/>
          <p:nvPr/>
        </p:nvSpPr>
        <p:spPr>
          <a:xfrm>
            <a:off x="7143768" y="3429000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4" name="Скругленный прямоугольник 133">
            <a:hlinkClick r:id="rId33" action="ppaction://hlinksldjump">
              <a:snd r:embed="rId3" name="chimes.wav"/>
            </a:hlinkClick>
          </p:cNvPr>
          <p:cNvSpPr/>
          <p:nvPr/>
        </p:nvSpPr>
        <p:spPr>
          <a:xfrm>
            <a:off x="1428728" y="4071942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5" name="Скругленный прямоугольник 134">
            <a:hlinkClick r:id="rId34" action="ppaction://hlinksldjump">
              <a:snd r:embed="rId3" name="chimes.wav"/>
            </a:hlinkClick>
          </p:cNvPr>
          <p:cNvSpPr/>
          <p:nvPr/>
        </p:nvSpPr>
        <p:spPr>
          <a:xfrm>
            <a:off x="2857488" y="4071942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6" name="Скругленный прямоугольник 135">
            <a:hlinkClick r:id="rId35" action="ppaction://hlinksldjump">
              <a:snd r:embed="rId3" name="chimes.wav"/>
            </a:hlinkClick>
          </p:cNvPr>
          <p:cNvSpPr/>
          <p:nvPr/>
        </p:nvSpPr>
        <p:spPr>
          <a:xfrm>
            <a:off x="4286248" y="4071942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7" name="Скругленный прямоугольник 136">
            <a:hlinkClick r:id="rId36" action="ppaction://hlinksldjump">
              <a:snd r:embed="rId3" name="chimes.wav"/>
            </a:hlinkClick>
          </p:cNvPr>
          <p:cNvSpPr/>
          <p:nvPr/>
        </p:nvSpPr>
        <p:spPr>
          <a:xfrm>
            <a:off x="5715008" y="4071942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8" name="Скругленный прямоугольник 137">
            <a:hlinkClick r:id="rId37" action="ppaction://hlinksldjump">
              <a:snd r:embed="rId3" name="chimes.wav"/>
            </a:hlinkClick>
          </p:cNvPr>
          <p:cNvSpPr/>
          <p:nvPr/>
        </p:nvSpPr>
        <p:spPr>
          <a:xfrm>
            <a:off x="7143768" y="4071942"/>
            <a:ext cx="785818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9" name="Скругленный прямоугольник 138">
            <a:hlinkClick r:id="rId38" action="ppaction://hlinksldjump">
              <a:snd r:embed="rId3" name="chimes.wav"/>
            </a:hlinkClick>
          </p:cNvPr>
          <p:cNvSpPr/>
          <p:nvPr/>
        </p:nvSpPr>
        <p:spPr>
          <a:xfrm>
            <a:off x="1428728" y="4714884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0" name="Скругленный прямоугольник 139">
            <a:hlinkClick r:id="rId39" action="ppaction://hlinksldjump">
              <a:snd r:embed="rId3" name="chimes.wav"/>
            </a:hlinkClick>
          </p:cNvPr>
          <p:cNvSpPr/>
          <p:nvPr/>
        </p:nvSpPr>
        <p:spPr>
          <a:xfrm>
            <a:off x="2857488" y="4714884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1" name="Скругленный прямоугольник 140">
            <a:hlinkClick r:id="rId40" action="ppaction://hlinksldjump">
              <a:snd r:embed="rId3" name="chimes.wav"/>
            </a:hlinkClick>
          </p:cNvPr>
          <p:cNvSpPr/>
          <p:nvPr/>
        </p:nvSpPr>
        <p:spPr>
          <a:xfrm>
            <a:off x="4286248" y="4714884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2" name="Скругленный прямоугольник 141">
            <a:hlinkClick r:id="rId41" action="ppaction://hlinksldjump">
              <a:snd r:embed="rId3" name="chimes.wav"/>
            </a:hlinkClick>
          </p:cNvPr>
          <p:cNvSpPr/>
          <p:nvPr/>
        </p:nvSpPr>
        <p:spPr>
          <a:xfrm>
            <a:off x="5715008" y="4714884"/>
            <a:ext cx="785818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3" name="Скругленный прямоугольник 142">
            <a:hlinkClick r:id="rId42" action="ppaction://hlinksldjump">
              <a:snd r:embed="rId3" name="chimes.wav"/>
            </a:hlinkClick>
          </p:cNvPr>
          <p:cNvSpPr/>
          <p:nvPr/>
        </p:nvSpPr>
        <p:spPr>
          <a:xfrm>
            <a:off x="7143768" y="4714884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4" name="Скругленный прямоугольник 143">
            <a:hlinkClick r:id="rId43" action="ppaction://hlinksldjump">
              <a:snd r:embed="rId3" name="chimes.wav"/>
            </a:hlinkClick>
          </p:cNvPr>
          <p:cNvSpPr/>
          <p:nvPr/>
        </p:nvSpPr>
        <p:spPr>
          <a:xfrm>
            <a:off x="1428728" y="5357826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5" name="Скругленный прямоугольник 144">
            <a:hlinkClick r:id="rId44" action="ppaction://hlinksldjump">
              <a:snd r:embed="rId3" name="chimes.wav"/>
            </a:hlinkClick>
          </p:cNvPr>
          <p:cNvSpPr/>
          <p:nvPr/>
        </p:nvSpPr>
        <p:spPr>
          <a:xfrm>
            <a:off x="2857488" y="5357826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6" name="Скругленный прямоугольник 145">
            <a:hlinkClick r:id="rId45" action="ppaction://hlinksldjump">
              <a:snd r:embed="rId3" name="chimes.wav"/>
            </a:hlinkClick>
          </p:cNvPr>
          <p:cNvSpPr/>
          <p:nvPr/>
        </p:nvSpPr>
        <p:spPr>
          <a:xfrm>
            <a:off x="4286248" y="5357826"/>
            <a:ext cx="785818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7" name="Скругленный прямоугольник 146">
            <a:hlinkClick r:id="rId46" action="ppaction://hlinksldjump">
              <a:snd r:embed="rId3" name="chimes.wav"/>
            </a:hlinkClick>
          </p:cNvPr>
          <p:cNvSpPr/>
          <p:nvPr/>
        </p:nvSpPr>
        <p:spPr>
          <a:xfrm>
            <a:off x="5715008" y="5357826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8" name="Скругленный прямоугольник 147">
            <a:hlinkClick r:id="rId47" action="ppaction://hlinksldjump">
              <a:snd r:embed="rId3" name="chimes.wav"/>
            </a:hlinkClick>
          </p:cNvPr>
          <p:cNvSpPr/>
          <p:nvPr/>
        </p:nvSpPr>
        <p:spPr>
          <a:xfrm>
            <a:off x="7143768" y="5357826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9" name="Скругленный прямоугольник 148">
            <a:hlinkClick r:id="rId48" action="ppaction://hlinksldjump">
              <a:snd r:embed="rId3" name="chimes.wav"/>
            </a:hlinkClick>
          </p:cNvPr>
          <p:cNvSpPr/>
          <p:nvPr/>
        </p:nvSpPr>
        <p:spPr>
          <a:xfrm>
            <a:off x="1428728" y="6000768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0" name="Скругленный прямоугольник 149">
            <a:hlinkClick r:id="rId49" action="ppaction://hlinksldjump">
              <a:snd r:embed="rId3" name="chimes.wav"/>
            </a:hlinkClick>
          </p:cNvPr>
          <p:cNvSpPr/>
          <p:nvPr/>
        </p:nvSpPr>
        <p:spPr>
          <a:xfrm>
            <a:off x="2857488" y="6000768"/>
            <a:ext cx="785818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1" name="Скругленный прямоугольник 150">
            <a:hlinkClick r:id="rId50" action="ppaction://hlinksldjump">
              <a:snd r:embed="rId3" name="chimes.wav"/>
            </a:hlinkClick>
          </p:cNvPr>
          <p:cNvSpPr/>
          <p:nvPr/>
        </p:nvSpPr>
        <p:spPr>
          <a:xfrm>
            <a:off x="4286248" y="6000768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2" name="Скругленный прямоугольник 151">
            <a:hlinkClick r:id="rId51" action="ppaction://hlinksldjump">
              <a:snd r:embed="rId3" name="chimes.wav"/>
            </a:hlinkClick>
          </p:cNvPr>
          <p:cNvSpPr/>
          <p:nvPr/>
        </p:nvSpPr>
        <p:spPr>
          <a:xfrm>
            <a:off x="5715008" y="6000768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3" name="Скругленный прямоугольник 152">
            <a:hlinkClick r:id="rId52" action="ppaction://hlinksldjump">
              <a:snd r:embed="rId3" name="chimes.wav"/>
            </a:hlinkClick>
          </p:cNvPr>
          <p:cNvSpPr/>
          <p:nvPr/>
        </p:nvSpPr>
        <p:spPr>
          <a:xfrm>
            <a:off x="7143768" y="6000768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Управляющая кнопка: далее 53">
            <a:hlinkClick r:id="rId53" action="ppaction://hlinksldjump" highlightClick="1">
              <a:snd r:embed="rId54" name="drumroll.wav"/>
            </a:hlinkClick>
          </p:cNvPr>
          <p:cNvSpPr/>
          <p:nvPr/>
        </p:nvSpPr>
        <p:spPr>
          <a:xfrm>
            <a:off x="8358214" y="6286520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68144" y="476672"/>
            <a:ext cx="2928958" cy="59601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27.   </a:t>
            </a:r>
            <a:r>
              <a:rPr lang="ru-RU" sz="2000" b="1" dirty="0">
                <a:solidFill>
                  <a:schemeClr val="bg1"/>
                </a:solidFill>
              </a:rPr>
              <a:t>П</a:t>
            </a:r>
            <a:r>
              <a:rPr lang="ru-RU" sz="2000" b="1" dirty="0" smtClean="0">
                <a:solidFill>
                  <a:schemeClr val="bg1"/>
                </a:solidFill>
              </a:rPr>
              <a:t>равописание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60648"/>
            <a:ext cx="8784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Book Antiqua" pitchFamily="18" charset="0"/>
              </a:rPr>
              <a:t>Абр</a:t>
            </a:r>
            <a:r>
              <a:rPr lang="ru-RU" sz="4400" b="1" u="sng" dirty="0" smtClean="0">
                <a:latin typeface="Book Antiqua" pitchFamily="18" charset="0"/>
              </a:rPr>
              <a:t>А</a:t>
            </a:r>
            <a:r>
              <a:rPr lang="ru-RU" sz="4400" b="1" dirty="0" smtClean="0">
                <a:latin typeface="Book Antiqua" pitchFamily="18" charset="0"/>
              </a:rPr>
              <a:t>к</a:t>
            </a:r>
            <a:r>
              <a:rPr lang="ru-RU" sz="4400" b="1" u="sng" dirty="0" smtClean="0">
                <a:latin typeface="Book Antiqua" pitchFamily="18" charset="0"/>
              </a:rPr>
              <a:t>А</a:t>
            </a:r>
            <a:r>
              <a:rPr lang="ru-RU" sz="4400" b="1" dirty="0" smtClean="0">
                <a:latin typeface="Book Antiqua" pitchFamily="18" charset="0"/>
              </a:rPr>
              <a:t>дабра, </a:t>
            </a:r>
          </a:p>
          <a:p>
            <a:r>
              <a:rPr lang="ru-RU" sz="4400" b="1" dirty="0" err="1" smtClean="0">
                <a:latin typeface="Book Antiqua" pitchFamily="18" charset="0"/>
              </a:rPr>
              <a:t>Абр</a:t>
            </a:r>
            <a:r>
              <a:rPr lang="ru-RU" sz="4400" b="1" u="sng" dirty="0" err="1" smtClean="0">
                <a:latin typeface="Book Antiqua" pitchFamily="18" charset="0"/>
              </a:rPr>
              <a:t>О</a:t>
            </a:r>
            <a:r>
              <a:rPr lang="ru-RU" sz="4400" b="1" dirty="0" err="1" smtClean="0">
                <a:latin typeface="Book Antiqua" pitchFamily="18" charset="0"/>
              </a:rPr>
              <a:t>к</a:t>
            </a:r>
            <a:r>
              <a:rPr lang="ru-RU" sz="4400" b="1" u="sng" dirty="0" err="1" smtClean="0">
                <a:latin typeface="Book Antiqua" pitchFamily="18" charset="0"/>
              </a:rPr>
              <a:t>А</a:t>
            </a:r>
            <a:r>
              <a:rPr lang="ru-RU" sz="4400" b="1" dirty="0" err="1" smtClean="0">
                <a:latin typeface="Book Antiqua" pitchFamily="18" charset="0"/>
              </a:rPr>
              <a:t>дабра</a:t>
            </a:r>
            <a:r>
              <a:rPr lang="ru-RU" sz="4400" b="1" dirty="0" smtClean="0">
                <a:latin typeface="Book Antiqua" pitchFamily="18" charset="0"/>
              </a:rPr>
              <a:t> </a:t>
            </a:r>
            <a:r>
              <a:rPr lang="ru-RU" sz="4400" b="1" dirty="0">
                <a:latin typeface="Book Antiqua" pitchFamily="18" charset="0"/>
              </a:rPr>
              <a:t>или </a:t>
            </a:r>
            <a:r>
              <a:rPr lang="ru-RU" sz="4400" b="1" dirty="0" err="1" smtClean="0">
                <a:latin typeface="Book Antiqua" pitchFamily="18" charset="0"/>
              </a:rPr>
              <a:t>Абр</a:t>
            </a:r>
            <a:r>
              <a:rPr lang="ru-RU" sz="4400" b="1" u="sng" dirty="0" err="1" smtClean="0">
                <a:latin typeface="Book Antiqua" pitchFamily="18" charset="0"/>
              </a:rPr>
              <a:t>О</a:t>
            </a:r>
            <a:r>
              <a:rPr lang="ru-RU" sz="4400" b="1" dirty="0" err="1" smtClean="0">
                <a:latin typeface="Book Antiqua" pitchFamily="18" charset="0"/>
              </a:rPr>
              <a:t>к</a:t>
            </a:r>
            <a:r>
              <a:rPr lang="ru-RU" sz="4400" b="1" u="sng" dirty="0" err="1" smtClean="0">
                <a:latin typeface="Book Antiqua" pitchFamily="18" charset="0"/>
              </a:rPr>
              <a:t>О</a:t>
            </a:r>
            <a:r>
              <a:rPr lang="ru-RU" sz="4400" b="1" dirty="0" err="1" smtClean="0">
                <a:latin typeface="Book Antiqua" pitchFamily="18" charset="0"/>
              </a:rPr>
              <a:t>дабра</a:t>
            </a:r>
            <a:r>
              <a:rPr lang="ru-RU" sz="4400" b="1" dirty="0">
                <a:latin typeface="Book Antiqua" pitchFamily="18" charset="0"/>
              </a:rPr>
              <a:t>? </a:t>
            </a:r>
            <a:endParaRPr lang="ru-RU" sz="4000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bigpicture.ru/wp-content/uploads/2016/12/zaglav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3"/>
          <a:stretch/>
        </p:blipFill>
        <p:spPr bwMode="auto">
          <a:xfrm>
            <a:off x="1956179" y="2334049"/>
            <a:ext cx="5231641" cy="35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5838363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0848" y="5838363"/>
            <a:ext cx="517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Абр</a:t>
            </a:r>
            <a:r>
              <a:rPr lang="ru-RU" sz="4800" b="1" u="sng" dirty="0" smtClean="0">
                <a:latin typeface="Book Antiqua" pitchFamily="18" charset="0"/>
              </a:rPr>
              <a:t>А</a:t>
            </a:r>
            <a:r>
              <a:rPr lang="ru-RU" sz="4800" b="1" dirty="0" smtClean="0">
                <a:latin typeface="Book Antiqua" pitchFamily="18" charset="0"/>
              </a:rPr>
              <a:t>к</a:t>
            </a:r>
            <a:r>
              <a:rPr lang="ru-RU" sz="4800" b="1" u="sng" dirty="0" smtClean="0">
                <a:latin typeface="Book Antiqua" pitchFamily="18" charset="0"/>
              </a:rPr>
              <a:t>А</a:t>
            </a:r>
            <a:r>
              <a:rPr lang="ru-RU" sz="4800" b="1" dirty="0" smtClean="0">
                <a:latin typeface="Book Antiqua" pitchFamily="18" charset="0"/>
              </a:rPr>
              <a:t>дабра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8104" y="476672"/>
            <a:ext cx="3349606" cy="66745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28.   Толкование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740" y="3592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Что значит </a:t>
            </a:r>
          </a:p>
          <a:p>
            <a:r>
              <a:rPr lang="ru-RU" sz="4800" b="1" dirty="0" smtClean="0">
                <a:latin typeface="Book Antiqua" pitchFamily="18" charset="0"/>
              </a:rPr>
              <a:t>слово «книжник»?</a:t>
            </a:r>
            <a:endParaRPr lang="ru-RU" sz="5400" b="1" dirty="0">
              <a:latin typeface="Book Antiqua" pitchFamily="18" charset="0"/>
            </a:endParaRPr>
          </a:p>
        </p:txBody>
      </p:sp>
      <p:pic>
        <p:nvPicPr>
          <p:cNvPr id="27650" name="Picture 2" descr="https://4.bp.blogspot.com/-XSnUkH6FlSE/ViyUUN4hvmI/AAAAAAAAJd0/gOBz78qiplc/s1600/%25D1%2584%25D0%25BE%25D1%2582%25D0%25BE%25D0%25B3%25D1%2580%25D0%25B0%25D1%2584%25D0%25B8%25D1%258F-727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92" y="1926257"/>
            <a:ext cx="3960440" cy="398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5838363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5793" y="6053807"/>
            <a:ext cx="54966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latin typeface="Book Antiqua" pitchFamily="18" charset="0"/>
              </a:rPr>
              <a:t>Л</a:t>
            </a:r>
            <a:r>
              <a:rPr lang="ru-RU" sz="3400" b="1" dirty="0" smtClean="0">
                <a:latin typeface="Book Antiqua" pitchFamily="18" charset="0"/>
              </a:rPr>
              <a:t>юбитель </a:t>
            </a:r>
            <a:r>
              <a:rPr lang="ru-RU" sz="3400" b="1" dirty="0">
                <a:latin typeface="Book Antiqua" pitchFamily="18" charset="0"/>
              </a:rPr>
              <a:t>и знаток </a:t>
            </a:r>
            <a:r>
              <a:rPr lang="ru-RU" sz="3400" b="1" dirty="0" smtClean="0">
                <a:latin typeface="Book Antiqua" pitchFamily="18" charset="0"/>
              </a:rPr>
              <a:t>книг</a:t>
            </a:r>
            <a:endParaRPr lang="ru-RU" sz="3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080" y="332656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29.   Загадки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638" y="318526"/>
            <a:ext cx="8660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4800" b="1" dirty="0" smtClean="0">
                <a:latin typeface="Book Antiqua" pitchFamily="18" charset="0"/>
              </a:rPr>
              <a:t>Летом </a:t>
            </a:r>
            <a:r>
              <a:rPr lang="ru-RU" sz="4800" b="1" dirty="0">
                <a:latin typeface="Book Antiqua" pitchFamily="18" charset="0"/>
              </a:rPr>
              <a:t>одетый, </a:t>
            </a:r>
            <a:endParaRPr lang="ru-RU" sz="4800" b="1" dirty="0" smtClean="0">
              <a:latin typeface="Book Antiqua" pitchFamily="18" charset="0"/>
            </a:endParaRPr>
          </a:p>
          <a:p>
            <a:pPr fontAlgn="base"/>
            <a:r>
              <a:rPr lang="ru-RU" sz="4800" b="1" dirty="0" smtClean="0">
                <a:latin typeface="Book Antiqua" pitchFamily="18" charset="0"/>
              </a:rPr>
              <a:t>зимой </a:t>
            </a:r>
            <a:r>
              <a:rPr lang="ru-RU" sz="4800" b="1" dirty="0">
                <a:latin typeface="Book Antiqua" pitchFamily="18" charset="0"/>
              </a:rPr>
              <a:t>раздетый. </a:t>
            </a:r>
            <a:endParaRPr lang="ru-RU" sz="4800" b="1" i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838363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0848" y="5838363"/>
            <a:ext cx="5361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Лиственный лес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2050" name="Picture 2" descr="https://sun9-71.userapi.com/9SLokLQmK9F2bq5dTTpi5bij9r0usT7Nuo751w/q45nINpZ2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559" y="1907084"/>
            <a:ext cx="57150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220072" y="404664"/>
            <a:ext cx="3568480" cy="64294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30.   Лингвистические задачки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723" y="435428"/>
            <a:ext cx="83918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Book Antiqua" pitchFamily="18" charset="0"/>
              </a:rPr>
              <a:t>Каким признаком </a:t>
            </a:r>
            <a:endParaRPr lang="ru-RU" sz="3600" b="1" dirty="0" smtClean="0">
              <a:latin typeface="Book Antiqua" pitchFamily="18" charset="0"/>
            </a:endParaRPr>
          </a:p>
          <a:p>
            <a:r>
              <a:rPr lang="ru-RU" sz="3600" b="1" dirty="0" smtClean="0">
                <a:latin typeface="Book Antiqua" pitchFamily="18" charset="0"/>
              </a:rPr>
              <a:t>(</a:t>
            </a:r>
            <a:r>
              <a:rPr lang="ru-RU" sz="3600" b="1" dirty="0">
                <a:latin typeface="Book Antiqua" pitchFamily="18" charset="0"/>
              </a:rPr>
              <a:t>фонетическим) объединены слова </a:t>
            </a:r>
            <a:r>
              <a:rPr lang="ru-RU" sz="3600" b="1" dirty="0" smtClean="0">
                <a:latin typeface="Book Antiqua" pitchFamily="18" charset="0"/>
              </a:rPr>
              <a:t>«голубь», «сыроежка», «морковь», «берег»?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9700" name="Picture 4" descr="https://yt3.ggpht.com/a/AGF-l79cz0rIvgt62Z9r5n85PNEWCkElOCs11k_eD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19" y="2189248"/>
            <a:ext cx="2860962" cy="286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1896" y="4941168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1223" y="5042118"/>
            <a:ext cx="60833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Book Antiqua" pitchFamily="18" charset="0"/>
              </a:rPr>
              <a:t>Оглушение согласных: голубь </a:t>
            </a:r>
            <a:r>
              <a:rPr lang="ru-RU" sz="2800" b="1" dirty="0" smtClean="0">
                <a:latin typeface="Book Antiqua" pitchFamily="18" charset="0"/>
              </a:rPr>
              <a:t>– </a:t>
            </a:r>
            <a:r>
              <a:rPr lang="ru-RU" sz="2800" b="1" dirty="0">
                <a:latin typeface="Book Antiqua" pitchFamily="18" charset="0"/>
              </a:rPr>
              <a:t>на конце слышим "</a:t>
            </a:r>
            <a:r>
              <a:rPr lang="ru-RU" sz="2800" b="1" dirty="0" err="1">
                <a:latin typeface="Book Antiqua" pitchFamily="18" charset="0"/>
              </a:rPr>
              <a:t>пь</a:t>
            </a:r>
            <a:r>
              <a:rPr lang="ru-RU" sz="2800" b="1" dirty="0" smtClean="0">
                <a:latin typeface="Book Antiqua" pitchFamily="18" charset="0"/>
              </a:rPr>
              <a:t>", сыроежка – "ш</a:t>
            </a:r>
            <a:r>
              <a:rPr lang="ru-RU" sz="2800" b="1" dirty="0">
                <a:latin typeface="Book Antiqua" pitchFamily="18" charset="0"/>
              </a:rPr>
              <a:t>", морковь </a:t>
            </a:r>
            <a:r>
              <a:rPr lang="ru-RU" sz="2800" b="1" dirty="0" smtClean="0">
                <a:latin typeface="Book Antiqua" pitchFamily="18" charset="0"/>
              </a:rPr>
              <a:t>– "</a:t>
            </a:r>
            <a:r>
              <a:rPr lang="ru-RU" sz="2800" b="1" dirty="0" err="1" smtClean="0">
                <a:latin typeface="Book Antiqua" pitchFamily="18" charset="0"/>
              </a:rPr>
              <a:t>фь</a:t>
            </a:r>
            <a:r>
              <a:rPr lang="ru-RU" sz="2800" b="1" dirty="0">
                <a:latin typeface="Book Antiqua" pitchFamily="18" charset="0"/>
              </a:rPr>
              <a:t>", </a:t>
            </a:r>
            <a:endParaRPr lang="ru-RU" sz="2800" b="1" dirty="0" smtClean="0">
              <a:latin typeface="Book Antiqua" pitchFamily="18" charset="0"/>
            </a:endParaRPr>
          </a:p>
          <a:p>
            <a:r>
              <a:rPr lang="ru-RU" sz="2800" b="1" dirty="0" smtClean="0">
                <a:latin typeface="Book Antiqua" pitchFamily="18" charset="0"/>
              </a:rPr>
              <a:t>берег </a:t>
            </a:r>
            <a:r>
              <a:rPr lang="ru-RU" sz="2800" b="1" dirty="0">
                <a:latin typeface="Book Antiqua" pitchFamily="18" charset="0"/>
              </a:rPr>
              <a:t>- "к". </a:t>
            </a: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40152" y="476672"/>
            <a:ext cx="292895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31.   Правописание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60648"/>
            <a:ext cx="8654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ook Antiqua" pitchFamily="18" charset="0"/>
                <a:cs typeface="Arial" pitchFamily="34" charset="0"/>
              </a:rPr>
              <a:t>Сколько «и» в крысе, </a:t>
            </a:r>
          </a:p>
          <a:p>
            <a:r>
              <a:rPr lang="ru-RU" sz="4000" b="1" dirty="0" smtClean="0">
                <a:latin typeface="Book Antiqua" pitchFamily="18" charset="0"/>
                <a:cs typeface="Arial" pitchFamily="34" charset="0"/>
              </a:rPr>
              <a:t>которая бегает по углам и делит угол пополам?</a:t>
            </a:r>
            <a:endParaRPr lang="ru-RU" sz="3600" dirty="0" smtClean="0"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30722" name="Picture 2" descr="http://i.imgur.com/Oy8gJC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97" y="2159410"/>
            <a:ext cx="5118205" cy="36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5838363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0848" y="5838363"/>
            <a:ext cx="5361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Book Antiqua" pitchFamily="18" charset="0"/>
              </a:rPr>
              <a:t>Две - </a:t>
            </a:r>
            <a:r>
              <a:rPr lang="ru-RU" sz="4400" b="1" dirty="0" err="1" smtClean="0">
                <a:latin typeface="Book Antiqua" pitchFamily="18" charset="0"/>
              </a:rPr>
              <a:t>бИссектрИса</a:t>
            </a:r>
            <a:endParaRPr lang="ru-RU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72132" y="428604"/>
            <a:ext cx="292895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32.   Толкование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707" y="188640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Book Antiqua" pitchFamily="18" charset="0"/>
              </a:rPr>
              <a:t>Что значит слово </a:t>
            </a:r>
            <a:r>
              <a:rPr lang="ru-RU" sz="4800" b="1" dirty="0" smtClean="0">
                <a:latin typeface="Book Antiqua" pitchFamily="18" charset="0"/>
              </a:rPr>
              <a:t>«мямля»?</a:t>
            </a:r>
            <a:endParaRPr lang="ru-RU" sz="4800" dirty="0" smtClean="0">
              <a:latin typeface="Book Antiqua" pitchFamily="18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://memesmix.net/media/created/ntan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24" y="1761669"/>
            <a:ext cx="7460752" cy="389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9029" y="5719056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8357" y="5653696"/>
            <a:ext cx="5196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Book Antiqua" pitchFamily="18" charset="0"/>
              </a:rPr>
              <a:t>Нерешительный, </a:t>
            </a:r>
          </a:p>
          <a:p>
            <a:r>
              <a:rPr lang="ru-RU" sz="3600" b="1" dirty="0" smtClean="0">
                <a:latin typeface="Book Antiqua" pitchFamily="18" charset="0"/>
              </a:rPr>
              <a:t>вялый человек</a:t>
            </a:r>
            <a:endParaRPr lang="ru-RU" sz="3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57818" y="428604"/>
            <a:ext cx="3000396" cy="57150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33.   Загадки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566" y="215278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Book Antiqua" pitchFamily="18" charset="0"/>
              </a:rPr>
              <a:t>Кричит без </a:t>
            </a:r>
            <a:endParaRPr lang="ru-RU" sz="4800" b="1" dirty="0" smtClean="0">
              <a:latin typeface="Book Antiqua" pitchFamily="18" charset="0"/>
            </a:endParaRPr>
          </a:p>
          <a:p>
            <a:r>
              <a:rPr lang="ru-RU" sz="4800" b="1" dirty="0" smtClean="0">
                <a:latin typeface="Book Antiqua" pitchFamily="18" charset="0"/>
              </a:rPr>
              <a:t>языка</a:t>
            </a:r>
            <a:r>
              <a:rPr lang="ru-RU" sz="4800" b="1" dirty="0">
                <a:latin typeface="Book Antiqua" pitchFamily="18" charset="0"/>
              </a:rPr>
              <a:t>, поет без горла.</a:t>
            </a:r>
          </a:p>
        </p:txBody>
      </p:sp>
      <p:pic>
        <p:nvPicPr>
          <p:cNvPr id="3076" name="Picture 4" descr="https://s9.stc.all.kpcdn.net/share/i/4/1747948/wx1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57" y="1920949"/>
            <a:ext cx="5754885" cy="407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6843" y="5899919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6171" y="5899919"/>
            <a:ext cx="5356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Book Antiqua" pitchFamily="18" charset="0"/>
              </a:rPr>
              <a:t>Колокол</a:t>
            </a:r>
            <a:endParaRPr lang="ru-RU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357166"/>
            <a:ext cx="3357586" cy="64294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34.  Лингвистические задачки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31567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Book Antiqua" pitchFamily="18" charset="0"/>
                <a:cs typeface="Arial" pitchFamily="34" charset="0"/>
              </a:rPr>
              <a:t>В старой орфографии </a:t>
            </a:r>
            <a:endParaRPr lang="ru-RU" sz="2800" b="1" dirty="0" smtClean="0">
              <a:latin typeface="Book Antiqua" pitchFamily="18" charset="0"/>
              <a:cs typeface="Arial" pitchFamily="34" charset="0"/>
            </a:endParaRPr>
          </a:p>
          <a:p>
            <a:r>
              <a:rPr lang="ru-RU" sz="2800" b="1" dirty="0" smtClean="0">
                <a:latin typeface="Book Antiqua" pitchFamily="18" charset="0"/>
                <a:cs typeface="Arial" pitchFamily="34" charset="0"/>
              </a:rPr>
              <a:t>(</a:t>
            </a:r>
            <a:r>
              <a:rPr lang="ru-RU" sz="2800" b="1" dirty="0">
                <a:latin typeface="Book Antiqua" pitchFamily="18" charset="0"/>
                <a:cs typeface="Arial" pitchFamily="34" charset="0"/>
              </a:rPr>
              <a:t>до 1918 г.) на месте современного «и» использовались две буквы – «и» и «i», например: </a:t>
            </a:r>
            <a:r>
              <a:rPr lang="ru-RU" sz="2800" b="1" dirty="0" err="1">
                <a:latin typeface="Book Antiqua" pitchFamily="18" charset="0"/>
                <a:cs typeface="Arial" pitchFamily="34" charset="0"/>
              </a:rPr>
              <a:t>пiанист</a:t>
            </a:r>
            <a:r>
              <a:rPr lang="ru-RU" sz="2800" b="1" dirty="0">
                <a:latin typeface="Book Antiqua" pitchFamily="18" charset="0"/>
                <a:cs typeface="Arial" pitchFamily="34" charset="0"/>
              </a:rPr>
              <a:t>, </a:t>
            </a:r>
            <a:r>
              <a:rPr lang="ru-RU" sz="2800" b="1" dirty="0" err="1">
                <a:latin typeface="Book Antiqua" pitchFamily="18" charset="0"/>
                <a:cs typeface="Arial" pitchFamily="34" charset="0"/>
              </a:rPr>
              <a:t>ближнiй</a:t>
            </a:r>
            <a:r>
              <a:rPr lang="ru-RU" sz="2800" b="1" dirty="0">
                <a:latin typeface="Book Antiqua" pitchFamily="18" charset="0"/>
                <a:cs typeface="Arial" pitchFamily="34" charset="0"/>
              </a:rPr>
              <a:t>, </a:t>
            </a:r>
            <a:r>
              <a:rPr lang="ru-RU" sz="2800" b="1" dirty="0" err="1">
                <a:latin typeface="Book Antiqua" pitchFamily="18" charset="0"/>
                <a:cs typeface="Arial" pitchFamily="34" charset="0"/>
              </a:rPr>
              <a:t>зданiе</a:t>
            </a:r>
            <a:r>
              <a:rPr lang="ru-RU" sz="2800" b="1" dirty="0">
                <a:latin typeface="Book Antiqua" pitchFamily="18" charset="0"/>
                <a:cs typeface="Arial" pitchFamily="34" charset="0"/>
              </a:rPr>
              <a:t>, </a:t>
            </a:r>
            <a:r>
              <a:rPr lang="ru-RU" sz="2800" b="1" dirty="0" err="1">
                <a:latin typeface="Book Antiqua" pitchFamily="18" charset="0"/>
                <a:cs typeface="Arial" pitchFamily="34" charset="0"/>
              </a:rPr>
              <a:t>Марiя</a:t>
            </a:r>
            <a:r>
              <a:rPr lang="ru-RU" sz="2800" b="1" dirty="0">
                <a:latin typeface="Book Antiqua" pitchFamily="18" charset="0"/>
                <a:cs typeface="Arial" pitchFamily="34" charset="0"/>
              </a:rPr>
              <a:t>. Определите, как записывались в старой орфографии слова </a:t>
            </a:r>
            <a:r>
              <a:rPr lang="ru-RU" sz="2800" b="1" dirty="0" smtClean="0">
                <a:latin typeface="Book Antiqua" pitchFamily="18" charset="0"/>
                <a:cs typeface="Arial" pitchFamily="34" charset="0"/>
              </a:rPr>
              <a:t>«лилия» </a:t>
            </a:r>
            <a:r>
              <a:rPr lang="ru-RU" sz="2800" b="1" dirty="0">
                <a:latin typeface="Book Antiqua" pitchFamily="18" charset="0"/>
                <a:cs typeface="Arial" pitchFamily="34" charset="0"/>
              </a:rPr>
              <a:t>и «</a:t>
            </a:r>
            <a:r>
              <a:rPr lang="ru-RU" sz="2800" b="1" dirty="0" smtClean="0">
                <a:latin typeface="Book Antiqua" pitchFamily="18" charset="0"/>
                <a:cs typeface="Arial" pitchFamily="34" charset="0"/>
              </a:rPr>
              <a:t>июль</a:t>
            </a:r>
            <a:r>
              <a:rPr lang="ru-RU" sz="2800" b="1" dirty="0">
                <a:latin typeface="Book Antiqua" pitchFamily="18" charset="0"/>
                <a:cs typeface="Arial" pitchFamily="34" charset="0"/>
              </a:rPr>
              <a:t>».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32770" name="Picture 2" descr="http://cdn.idaprikol.ru/images/dfba565610d7ed7f6cd0f6ccea86bc50d867a0fde5678873a6774668dad067a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88640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5838363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0848" y="5838363"/>
            <a:ext cx="5361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Лил</a:t>
            </a:r>
            <a:r>
              <a:rPr lang="en-US" sz="4800" b="1" dirty="0" err="1" smtClean="0">
                <a:latin typeface="Book Antiqua" pitchFamily="18" charset="0"/>
              </a:rPr>
              <a:t>i</a:t>
            </a:r>
            <a:r>
              <a:rPr lang="ru-RU" sz="4800" b="1" dirty="0" smtClean="0">
                <a:latin typeface="Book Antiqua" pitchFamily="18" charset="0"/>
              </a:rPr>
              <a:t>я и </a:t>
            </a:r>
            <a:r>
              <a:rPr lang="en-US" sz="4800" b="1" dirty="0" err="1" smtClean="0">
                <a:latin typeface="Book Antiqua" pitchFamily="18" charset="0"/>
              </a:rPr>
              <a:t>i</a:t>
            </a:r>
            <a:r>
              <a:rPr lang="ru-RU" sz="4800" b="1" dirty="0" err="1" smtClean="0">
                <a:latin typeface="Book Antiqua" pitchFamily="18" charset="0"/>
              </a:rPr>
              <a:t>юль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53299" y="6051423"/>
            <a:ext cx="714380" cy="642918"/>
          </a:xfrm>
          <a:prstGeom prst="actionButtonHom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8" y="285728"/>
            <a:ext cx="3000396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35.  Поговорки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076" y="282906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Не </a:t>
            </a:r>
            <a:r>
              <a:rPr lang="ru-RU" sz="4800" b="1" dirty="0">
                <a:latin typeface="Book Antiqua" pitchFamily="18" charset="0"/>
              </a:rPr>
              <a:t>плюй </a:t>
            </a:r>
            <a:endParaRPr lang="ru-RU" sz="4800" b="1" dirty="0" smtClean="0">
              <a:latin typeface="Book Antiqua" pitchFamily="18" charset="0"/>
            </a:endParaRPr>
          </a:p>
          <a:p>
            <a:r>
              <a:rPr lang="ru-RU" sz="4800" b="1" dirty="0" smtClean="0">
                <a:latin typeface="Book Antiqua" pitchFamily="18" charset="0"/>
              </a:rPr>
              <a:t>в </a:t>
            </a:r>
            <a:r>
              <a:rPr lang="ru-RU" sz="4800" b="1" dirty="0">
                <a:latin typeface="Book Antiqua" pitchFamily="18" charset="0"/>
              </a:rPr>
              <a:t>колодец </a:t>
            </a:r>
            <a:r>
              <a:rPr lang="ru-RU" sz="4800" b="1" dirty="0" smtClean="0">
                <a:latin typeface="Book Antiqua" pitchFamily="18" charset="0"/>
              </a:rPr>
              <a:t>–  </a:t>
            </a:r>
            <a:endParaRPr lang="ru-RU" sz="5400" b="1" dirty="0">
              <a:latin typeface="Book Antiqua" pitchFamily="18" charset="0"/>
            </a:endParaRPr>
          </a:p>
        </p:txBody>
      </p:sp>
      <p:pic>
        <p:nvPicPr>
          <p:cNvPr id="33794" name="Picture 2" descr="https://s1.funon.cc/img/orig/201503/13/550318be5956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9"/>
          <a:stretch/>
        </p:blipFill>
        <p:spPr bwMode="auto">
          <a:xfrm>
            <a:off x="2573778" y="1741971"/>
            <a:ext cx="3996444" cy="382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5838363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0848" y="5592141"/>
            <a:ext cx="5342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ook Antiqua" pitchFamily="18" charset="0"/>
              </a:rPr>
              <a:t>…пригодится воды напиться</a:t>
            </a:r>
            <a:endParaRPr lang="ru-RU" sz="36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29586" y="6000768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500042"/>
            <a:ext cx="3071834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36.   Толкование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1" y="286777"/>
            <a:ext cx="86781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Book Antiqua" pitchFamily="18" charset="0"/>
              </a:rPr>
              <a:t>Что значит слово </a:t>
            </a:r>
            <a:r>
              <a:rPr lang="ru-RU" sz="4800" b="1" dirty="0" smtClean="0">
                <a:latin typeface="Book Antiqua" pitchFamily="18" charset="0"/>
              </a:rPr>
              <a:t>«напрочь»?</a:t>
            </a:r>
            <a:endParaRPr lang="ru-RU" sz="4800" b="1" dirty="0">
              <a:latin typeface="Book Antiqua" pitchFamily="18" charset="0"/>
              <a:cs typeface="Arial" pitchFamily="34" charset="0"/>
            </a:endParaRPr>
          </a:p>
          <a:p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https://steamuserimages-a.akamaihd.net/ugc/928176053583872428/6EC76473F2CC22AD3CF0935E1162C9E66BDE8EE9/?imw=512&amp;amp;imh=384&amp;amp;ima=fit&amp;amp;impolicy=Letterbox&amp;amp;imcolor=%23000000&amp;amp;letterbox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07" y="1876234"/>
            <a:ext cx="5405947" cy="405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5838363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0848" y="5930695"/>
            <a:ext cx="521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Book Antiqua" pitchFamily="18" charset="0"/>
              </a:rPr>
              <a:t>Совсем, окончательно</a:t>
            </a:r>
            <a:endParaRPr lang="ru-RU" sz="3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53092"/>
            <a:ext cx="5422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И </a:t>
            </a:r>
            <a:r>
              <a:rPr lang="ru-RU" sz="4800" b="1" dirty="0">
                <a:latin typeface="Book Antiqua" pitchFamily="18" charset="0"/>
              </a:rPr>
              <a:t>смех</a:t>
            </a:r>
            <a:r>
              <a:rPr lang="ru-RU" sz="4800" b="1" dirty="0" smtClean="0">
                <a:latin typeface="Book Antiqua" pitchFamily="18" charset="0"/>
              </a:rPr>
              <a:t>,.. </a:t>
            </a:r>
            <a:endParaRPr lang="ru-RU" sz="48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656810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2856" y="5656810"/>
            <a:ext cx="4503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…и грех.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43570" y="285728"/>
            <a:ext cx="3286148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.   Поговорки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avatars.mds.yandex.net/get-zen_doc/1137439/pub_5c5c7c180d88fd00aded8b24_5c5c7fcd56acc900ad343230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84089"/>
            <a:ext cx="4273430" cy="427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29586" y="5929330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500042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37.   Загадки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116" y="500042"/>
            <a:ext cx="8793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4000" b="1" dirty="0" smtClean="0">
                <a:latin typeface="Book Antiqua" pitchFamily="18" charset="0"/>
              </a:rPr>
              <a:t>Весной </a:t>
            </a:r>
            <a:r>
              <a:rPr lang="ru-RU" sz="4000" b="1" dirty="0">
                <a:latin typeface="Book Antiqua" pitchFamily="18" charset="0"/>
              </a:rPr>
              <a:t>веселит, </a:t>
            </a:r>
            <a:endParaRPr lang="ru-RU" sz="4000" b="1" dirty="0" smtClean="0">
              <a:latin typeface="Book Antiqua" pitchFamily="18" charset="0"/>
            </a:endParaRPr>
          </a:p>
          <a:p>
            <a:pPr fontAlgn="base"/>
            <a:r>
              <a:rPr lang="ru-RU" sz="4000" b="1" dirty="0" smtClean="0">
                <a:latin typeface="Book Antiqua" pitchFamily="18" charset="0"/>
              </a:rPr>
              <a:t>летом </a:t>
            </a:r>
            <a:r>
              <a:rPr lang="ru-RU" sz="4000" b="1" dirty="0">
                <a:latin typeface="Book Antiqua" pitchFamily="18" charset="0"/>
              </a:rPr>
              <a:t>холодит, осенью питает, зимой </a:t>
            </a:r>
            <a:r>
              <a:rPr lang="ru-RU" sz="4000" b="1" dirty="0" smtClean="0">
                <a:latin typeface="Book Antiqua" pitchFamily="18" charset="0"/>
              </a:rPr>
              <a:t>согревает. </a:t>
            </a:r>
            <a:r>
              <a:rPr lang="ru-RU" sz="4000" b="1" dirty="0">
                <a:latin typeface="Book Antiqua" pitchFamily="18" charset="0"/>
              </a:rPr>
              <a:t>Что </a:t>
            </a:r>
            <a:r>
              <a:rPr lang="ru-RU" sz="4000" b="1" dirty="0" smtClean="0">
                <a:latin typeface="Book Antiqua" pitchFamily="18" charset="0"/>
              </a:rPr>
              <a:t>это? </a:t>
            </a:r>
            <a:endParaRPr lang="ru-RU" sz="4000" b="1" i="1" dirty="0">
              <a:latin typeface="Book Antiqua" pitchFamily="18" charset="0"/>
            </a:endParaRPr>
          </a:p>
        </p:txBody>
      </p:sp>
      <p:sp>
        <p:nvSpPr>
          <p:cNvPr id="2" name="AutoShape 2" descr="https://telegraf.com.ua/files/2015/12/1383256502_novye-komiksy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1520" y="5838363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0848" y="5838363"/>
            <a:ext cx="4885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Дерево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3074" name="Picture 2" descr="https://sociologyclub.ru/upload/medialibrary/7d2/7d2d0d43a0ecb7a79a4dcef60a25ae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53" y="2439034"/>
            <a:ext cx="6473662" cy="322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4876" y="285728"/>
            <a:ext cx="4143404" cy="78581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38.    Лингвистические задачки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516" y="517265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Book Antiqua" pitchFamily="18" charset="0"/>
              </a:rPr>
              <a:t>Это можно </a:t>
            </a:r>
            <a:endParaRPr lang="ru-RU" sz="3200" b="1" dirty="0" smtClean="0">
              <a:latin typeface="Book Antiqua" pitchFamily="18" charset="0"/>
            </a:endParaRPr>
          </a:p>
          <a:p>
            <a:r>
              <a:rPr lang="ru-RU" sz="3200" b="1" dirty="0" smtClean="0">
                <a:latin typeface="Book Antiqua" pitchFamily="18" charset="0"/>
              </a:rPr>
              <a:t>прочистить</a:t>
            </a:r>
            <a:r>
              <a:rPr lang="ru-RU" sz="3200" b="1" dirty="0">
                <a:latin typeface="Book Antiqua" pitchFamily="18" charset="0"/>
              </a:rPr>
              <a:t>, но нельзя очистить. Это можно вправить, но нельзя исправить. Это можно пудрить, но нельзя румянить. Что это?</a:t>
            </a:r>
          </a:p>
        </p:txBody>
      </p:sp>
      <p:pic>
        <p:nvPicPr>
          <p:cNvPr id="36866" name="Picture 2" descr="https://pp.userapi.com/c852124/v852124039/8cecf/IyuBIyJoLI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75854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2674" y="5838362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2002" y="5838362"/>
            <a:ext cx="5397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Мозги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29586" y="5908429"/>
            <a:ext cx="714380" cy="642918"/>
          </a:xfrm>
          <a:prstGeom prst="actionButtonHom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86380" y="428604"/>
            <a:ext cx="3429024" cy="7143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39.   Поговорки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077" y="311987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  <a:cs typeface="Times New Roman" pitchFamily="18" charset="0"/>
              </a:rPr>
              <a:t>Глаза </a:t>
            </a:r>
          </a:p>
          <a:p>
            <a:r>
              <a:rPr lang="ru-RU" sz="4800" b="1" dirty="0" smtClean="0">
                <a:latin typeface="Book Antiqua" pitchFamily="18" charset="0"/>
                <a:cs typeface="Times New Roman" pitchFamily="18" charset="0"/>
              </a:rPr>
              <a:t>страшатся,..</a:t>
            </a:r>
            <a:endParaRPr lang="ru-RU" sz="4800" b="1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static.comicvine.com/uploads/original/10/107456/3088017-6214755207-Meme-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7375" r="6908" b="8147"/>
          <a:stretch/>
        </p:blipFill>
        <p:spPr bwMode="auto">
          <a:xfrm>
            <a:off x="1990367" y="1983149"/>
            <a:ext cx="5163265" cy="38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2674" y="5838362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2002" y="5838362"/>
            <a:ext cx="523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…а руки делают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86446" y="357166"/>
            <a:ext cx="292895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40.   Правописание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350" y="212971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Book Antiqua" pitchFamily="18" charset="0"/>
              </a:rPr>
              <a:t>При</a:t>
            </a:r>
            <a:r>
              <a:rPr lang="ru-RU" sz="4800" b="1" u="sng" dirty="0" err="1" smtClean="0">
                <a:latin typeface="Book Antiqua" pitchFamily="18" charset="0"/>
              </a:rPr>
              <a:t>Д</a:t>
            </a:r>
            <a:r>
              <a:rPr lang="ru-RU" sz="4800" b="1" dirty="0" err="1" smtClean="0">
                <a:latin typeface="Book Antiqua" pitchFamily="18" charset="0"/>
              </a:rPr>
              <a:t>ти</a:t>
            </a:r>
            <a:r>
              <a:rPr lang="ru-RU" sz="4800" b="1" dirty="0" smtClean="0">
                <a:latin typeface="Book Antiqua" pitchFamily="18" charset="0"/>
              </a:rPr>
              <a:t>, </a:t>
            </a:r>
            <a:r>
              <a:rPr lang="ru-RU" sz="4800" b="1" dirty="0" err="1" smtClean="0">
                <a:latin typeface="Book Antiqua" pitchFamily="18" charset="0"/>
              </a:rPr>
              <a:t>при</a:t>
            </a:r>
            <a:r>
              <a:rPr lang="ru-RU" sz="4800" b="1" u="sng" dirty="0" err="1" smtClean="0">
                <a:latin typeface="Book Antiqua" pitchFamily="18" charset="0"/>
              </a:rPr>
              <a:t>Й</a:t>
            </a:r>
            <a:r>
              <a:rPr lang="ru-RU" sz="4800" b="1" dirty="0" err="1" smtClean="0">
                <a:latin typeface="Book Antiqua" pitchFamily="18" charset="0"/>
              </a:rPr>
              <a:t>ти</a:t>
            </a:r>
            <a:r>
              <a:rPr lang="ru-RU" sz="4800" b="1" dirty="0" smtClean="0">
                <a:latin typeface="Book Antiqua" pitchFamily="18" charset="0"/>
              </a:rPr>
              <a:t> </a:t>
            </a:r>
          </a:p>
          <a:p>
            <a:r>
              <a:rPr lang="ru-RU" sz="4800" b="1" dirty="0" smtClean="0">
                <a:latin typeface="Book Antiqua" pitchFamily="18" charset="0"/>
              </a:rPr>
              <a:t>или </a:t>
            </a:r>
            <a:r>
              <a:rPr lang="ru-RU" sz="4800" b="1" dirty="0" err="1" smtClean="0">
                <a:latin typeface="Book Antiqua" pitchFamily="18" charset="0"/>
              </a:rPr>
              <a:t>при</a:t>
            </a:r>
            <a:r>
              <a:rPr lang="ru-RU" sz="4800" b="1" u="sng" dirty="0" err="1" smtClean="0">
                <a:latin typeface="Book Antiqua" pitchFamily="18" charset="0"/>
              </a:rPr>
              <a:t>ТТ</a:t>
            </a:r>
            <a:r>
              <a:rPr lang="ru-RU" sz="4800" b="1" dirty="0" err="1" smtClean="0">
                <a:latin typeface="Book Antiqua" pitchFamily="18" charset="0"/>
              </a:rPr>
              <a:t>и</a:t>
            </a:r>
            <a:r>
              <a:rPr lang="ru-RU" sz="4800" b="1" dirty="0" smtClean="0">
                <a:latin typeface="Book Antiqua" pitchFamily="18" charset="0"/>
              </a:rPr>
              <a:t>?</a:t>
            </a:r>
            <a:endParaRPr lang="ru-RU" sz="5400" dirty="0">
              <a:latin typeface="Book Antiqua" pitchFamily="18" charset="0"/>
            </a:endParaRPr>
          </a:p>
        </p:txBody>
      </p:sp>
      <p:pic>
        <p:nvPicPr>
          <p:cNvPr id="4100" name="Picture 4" descr="https://yandex.ru/images/_crpd/SRdc71L55/503a85HuR/wsaLBEzrtzMMC2frCcNAEFbw3ccXBiP01Dbpg0VcgV8qJCaDzDlFzqdvnr_1OcT7oWOL-BqK704pCninzHUW9ZqfkyBEl6YnDQtm81T2MWFK9PSGZld26bAa9ZMNWJE-U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57" y="1782631"/>
            <a:ext cx="6089685" cy="405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2674" y="5838362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2002" y="5838362"/>
            <a:ext cx="5120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atin typeface="Book Antiqua" pitchFamily="18" charset="0"/>
              </a:rPr>
              <a:t>При</a:t>
            </a:r>
            <a:r>
              <a:rPr lang="ru-RU" sz="4400" b="1" u="sng" dirty="0" err="1" smtClean="0">
                <a:latin typeface="Book Antiqua" pitchFamily="18" charset="0"/>
              </a:rPr>
              <a:t>Й</a:t>
            </a:r>
            <a:r>
              <a:rPr lang="ru-RU" sz="4400" b="1" dirty="0" err="1" smtClean="0">
                <a:latin typeface="Book Antiqua" pitchFamily="18" charset="0"/>
              </a:rPr>
              <a:t>ти</a:t>
            </a:r>
            <a:endParaRPr lang="ru-RU" sz="44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8" y="428604"/>
            <a:ext cx="3000396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41.   Загадки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22321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4000" b="1" dirty="0">
                <a:latin typeface="Book Antiqua" pitchFamily="18" charset="0"/>
              </a:rPr>
              <a:t>Чем больше отдаю, </a:t>
            </a:r>
            <a:endParaRPr lang="ru-RU" sz="4000" b="1" dirty="0" smtClean="0">
              <a:latin typeface="Book Antiqua" pitchFamily="18" charset="0"/>
            </a:endParaRPr>
          </a:p>
          <a:p>
            <a:pPr fontAlgn="base"/>
            <a:r>
              <a:rPr lang="ru-RU" sz="4000" b="1" dirty="0" smtClean="0">
                <a:latin typeface="Book Antiqua" pitchFamily="18" charset="0"/>
              </a:rPr>
              <a:t>тем </a:t>
            </a:r>
            <a:r>
              <a:rPr lang="ru-RU" sz="4000" b="1" dirty="0">
                <a:latin typeface="Book Antiqua" pitchFamily="18" charset="0"/>
              </a:rPr>
              <a:t>больше вырастаю, величину свою отдачей измеряю. </a:t>
            </a:r>
            <a:endParaRPr lang="ru-RU" sz="4000" b="1" i="1" dirty="0">
              <a:latin typeface="Book Antiqua" pitchFamily="18" charset="0"/>
            </a:endParaRPr>
          </a:p>
        </p:txBody>
      </p:sp>
      <p:pic>
        <p:nvPicPr>
          <p:cNvPr id="38914" name="Picture 2" descr="https://pbs.twimg.com/media/D0b-jSeUYAAsY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637" y="52739"/>
            <a:ext cx="4542726" cy="590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0464" y="5838362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0848" y="5838363"/>
            <a:ext cx="517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Яма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2" y="357166"/>
            <a:ext cx="4000528" cy="64294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42.   Лингвистические задачки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108" y="476672"/>
            <a:ext cx="850112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Однажды </a:t>
            </a:r>
          </a:p>
          <a:p>
            <a:r>
              <a:rPr lang="ru-RU" sz="3200" b="1" dirty="0" smtClean="0">
                <a:latin typeface="Book Antiqua" pitchFamily="18" charset="0"/>
              </a:rPr>
              <a:t>Екатерина </a:t>
            </a:r>
            <a:r>
              <a:rPr lang="en-US" sz="3200" b="1" dirty="0" smtClean="0">
                <a:latin typeface="Book Antiqua" pitchFamily="18" charset="0"/>
              </a:rPr>
              <a:t>II </a:t>
            </a:r>
            <a:r>
              <a:rPr lang="ru-RU" sz="3200" b="1" dirty="0" smtClean="0">
                <a:latin typeface="Book Antiqua" pitchFamily="18" charset="0"/>
              </a:rPr>
              <a:t>умудрилась сделать в слове из трех букв аж четыре ошибки. Что это были за ошибки если: 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latin typeface="Book Antiqua" pitchFamily="18" charset="0"/>
              </a:rPr>
              <a:t>Слово имеет значения «дополнительно», «снова», «пока что». 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latin typeface="Book Antiqua" pitchFamily="18" charset="0"/>
              </a:rPr>
              <a:t>Вариант написания слова с ошибками прижился в так называемом </a:t>
            </a:r>
            <a:r>
              <a:rPr lang="ru-RU" sz="3200" b="1" dirty="0" err="1" smtClean="0">
                <a:latin typeface="Book Antiqua" pitchFamily="18" charset="0"/>
              </a:rPr>
              <a:t>олбанском</a:t>
            </a:r>
            <a:r>
              <a:rPr lang="ru-RU" sz="3200" b="1" dirty="0" smtClean="0">
                <a:latin typeface="Book Antiqua" pitchFamily="18" charset="0"/>
              </a:rPr>
              <a:t> языке в фразе-обращению к «</a:t>
            </a:r>
            <a:r>
              <a:rPr lang="ru-RU" sz="3200" b="1" dirty="0" err="1" smtClean="0">
                <a:latin typeface="Book Antiqua" pitchFamily="18" charset="0"/>
              </a:rPr>
              <a:t>аффатру</a:t>
            </a:r>
            <a:r>
              <a:rPr lang="ru-RU" sz="3200" b="1" dirty="0" smtClean="0">
                <a:latin typeface="Book Antiqua" pitchFamily="18" charset="0"/>
              </a:rPr>
              <a:t>».</a:t>
            </a:r>
            <a:endParaRPr lang="ru-RU" sz="3200" b="1" dirty="0">
              <a:latin typeface="Book Antiqua" pitchFamily="18" charset="0"/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026" name="Picture 2" descr="https://otvet.imgsmail.ru/download/182506018_c2bf096478880d7f3611e179c475ac4c_8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8" y="443303"/>
            <a:ext cx="5190104" cy="515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0464" y="5838362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0848" y="5838363"/>
            <a:ext cx="502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ЕЩЁ – ИСЧО 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43570" y="285728"/>
            <a:ext cx="3071834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43.   Поговорки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056" y="285728"/>
            <a:ext cx="82868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Book Antiqua" pitchFamily="18" charset="0"/>
                <a:cs typeface="Times New Roman" pitchFamily="18" charset="0"/>
              </a:rPr>
              <a:t>У хорошего </a:t>
            </a:r>
            <a:endParaRPr lang="ru-RU" sz="4800" b="1" dirty="0" smtClean="0">
              <a:latin typeface="Book Antiqua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Book Antiqua" pitchFamily="18" charset="0"/>
                <a:cs typeface="Times New Roman" pitchFamily="18" charset="0"/>
              </a:rPr>
              <a:t>хозяина…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464" y="5838362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1889" y="5961472"/>
            <a:ext cx="510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…и работники хорошие</a:t>
            </a:r>
            <a:endParaRPr lang="ru-RU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" name="AutoShape 4" descr="https://www.destructoid.com/ul/556746-keanu%20reeves%20breathtak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28" y="1728743"/>
            <a:ext cx="6355448" cy="423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57884" y="357166"/>
            <a:ext cx="3000396" cy="642942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44.   Правописание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7" y="357782"/>
            <a:ext cx="871540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Book Antiqua" pitchFamily="18" charset="0"/>
                <a:cs typeface="Arial" pitchFamily="34" charset="0"/>
              </a:rPr>
              <a:t>Выхух</a:t>
            </a:r>
            <a:r>
              <a:rPr lang="ru-RU" sz="4800" b="1" u="sng" dirty="0" err="1" smtClean="0">
                <a:latin typeface="Book Antiqua" pitchFamily="18" charset="0"/>
                <a:cs typeface="Arial" pitchFamily="34" charset="0"/>
              </a:rPr>
              <a:t>А</a:t>
            </a:r>
            <a:r>
              <a:rPr lang="ru-RU" sz="4800" b="1" dirty="0" err="1" smtClean="0">
                <a:latin typeface="Book Antiqua" pitchFamily="18" charset="0"/>
                <a:cs typeface="Arial" pitchFamily="34" charset="0"/>
              </a:rPr>
              <a:t>ль</a:t>
            </a:r>
            <a:r>
              <a:rPr lang="ru-RU" sz="4800" b="1" dirty="0" smtClean="0">
                <a:latin typeface="Book Antiqua" pitchFamily="18" charset="0"/>
                <a:cs typeface="Arial" pitchFamily="34" charset="0"/>
              </a:rPr>
              <a:t> </a:t>
            </a:r>
          </a:p>
          <a:p>
            <a:r>
              <a:rPr lang="ru-RU" sz="4800" b="1" dirty="0" smtClean="0">
                <a:latin typeface="Book Antiqua" pitchFamily="18" charset="0"/>
                <a:cs typeface="Arial" pitchFamily="34" charset="0"/>
              </a:rPr>
              <a:t>или </a:t>
            </a:r>
            <a:r>
              <a:rPr lang="ru-RU" sz="4800" b="1" dirty="0" err="1" smtClean="0">
                <a:latin typeface="Book Antiqua" pitchFamily="18" charset="0"/>
                <a:cs typeface="Arial" pitchFamily="34" charset="0"/>
              </a:rPr>
              <a:t>выхух</a:t>
            </a:r>
            <a:r>
              <a:rPr lang="ru-RU" sz="4800" b="1" u="sng" dirty="0" err="1" smtClean="0">
                <a:latin typeface="Book Antiqua" pitchFamily="18" charset="0"/>
                <a:cs typeface="Arial" pitchFamily="34" charset="0"/>
              </a:rPr>
              <a:t>О</a:t>
            </a:r>
            <a:r>
              <a:rPr lang="ru-RU" sz="4800" b="1" dirty="0" err="1" smtClean="0">
                <a:latin typeface="Book Antiqua" pitchFamily="18" charset="0"/>
                <a:cs typeface="Arial" pitchFamily="34" charset="0"/>
              </a:rPr>
              <a:t>ль</a:t>
            </a:r>
            <a:r>
              <a:rPr lang="ru-RU" sz="4800" b="1" dirty="0" smtClean="0">
                <a:latin typeface="Book Antiqua" pitchFamily="18" charset="0"/>
                <a:cs typeface="Arial" pitchFamily="34" charset="0"/>
              </a:rPr>
              <a:t>?</a:t>
            </a:r>
            <a:endParaRPr lang="ru-RU" sz="4800" b="1" i="1" dirty="0" smtClean="0">
              <a:latin typeface="Book Antiqua" pitchFamily="18" charset="0"/>
              <a:cs typeface="Arial" pitchFamily="34" charset="0"/>
            </a:endParaRPr>
          </a:p>
          <a:p>
            <a:endParaRPr lang="ru-RU" sz="3000" b="1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https://im0-tub-ru.yandex.net/i?id=5a61bd0f14f0b07f50acc899486bcf74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72" y="2192082"/>
            <a:ext cx="5048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https://pbs.twimg.com/media/ED-ToNpWkAE9wJ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0" y="2060848"/>
            <a:ext cx="3463394" cy="34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0464" y="5838362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0848" y="5838363"/>
            <a:ext cx="4813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Book Antiqua" pitchFamily="18" charset="0"/>
              </a:rPr>
              <a:t>Выхух</a:t>
            </a:r>
            <a:r>
              <a:rPr lang="ru-RU" sz="4800" b="1" u="sng" dirty="0" err="1" smtClean="0">
                <a:latin typeface="Book Antiqua" pitchFamily="18" charset="0"/>
              </a:rPr>
              <a:t>О</a:t>
            </a:r>
            <a:r>
              <a:rPr lang="ru-RU" sz="4800" b="1" dirty="0" err="1" smtClean="0">
                <a:latin typeface="Book Antiqua" pitchFamily="18" charset="0"/>
              </a:rPr>
              <a:t>ль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57818" y="428604"/>
            <a:ext cx="3357586" cy="64294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45.   Толкование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79" y="260648"/>
            <a:ext cx="8786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Что значит </a:t>
            </a:r>
          </a:p>
          <a:p>
            <a:r>
              <a:rPr lang="ru-RU" sz="4800" b="1" dirty="0" smtClean="0">
                <a:latin typeface="Book Antiqua" pitchFamily="18" charset="0"/>
              </a:rPr>
              <a:t>слово «канитель»?</a:t>
            </a:r>
            <a:endParaRPr lang="ru-RU" sz="4800" b="1" dirty="0">
              <a:latin typeface="Book Antiqua" pitchFamily="18" charset="0"/>
              <a:cs typeface="Arial" pitchFamily="34" charset="0"/>
            </a:endParaRPr>
          </a:p>
          <a:p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0464" y="5838362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0848" y="5838363"/>
            <a:ext cx="5361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ook Antiqua" pitchFamily="18" charset="0"/>
              </a:rPr>
              <a:t>Тонкая металлическая нить; промедление, затяжка.</a:t>
            </a:r>
            <a:endParaRPr lang="ru-RU" sz="2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25" y="1726213"/>
            <a:ext cx="6575950" cy="410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6118" y="192428"/>
            <a:ext cx="8535322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Есть игра «Почему мы говорим?...» Суть ее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том, чтобы разбить слово на две части 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одну из них заменить. А можно поменять 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обе.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скажите, отчего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гимн-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азия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а не гимн-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африка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 Или: отчего кот-лета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а не кошка-зима? Отчего вы-пороли, а не мы-пороли?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Есть и более слож­ный и интересный вариант этой игры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Почему мы не говорим?». Здесь нужно определить загаданное кем-либо слово по его частям, зашифрованным синонимами или антонима­ми.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Например: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почему мы не говорим грабитель се­вера? Потому что мы говорим вор-юга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А теперь задание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Почему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говорят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«тот изменяет»? Отчего не говорят «карлы есть»?</a:t>
            </a:r>
          </a:p>
          <a:p>
            <a:endParaRPr lang="ru-RU" sz="35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4208" y="125182"/>
            <a:ext cx="2562078" cy="107157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46.   Лингвистические задачки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0962" name="Picture 2" descr="https://img-fotki.yandex.ru/get/3106/314086215.ad/0_10af79_cf938364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137909"/>
            <a:ext cx="3528392" cy="574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0464" y="5838362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5832722"/>
            <a:ext cx="5372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Потому что есть та-верны  и </a:t>
            </a:r>
            <a:r>
              <a:rPr lang="ru-RU" sz="3200" b="1" dirty="0" err="1" smtClean="0">
                <a:latin typeface="Book Antiqua" pitchFamily="18" charset="0"/>
              </a:rPr>
              <a:t>клар</a:t>
            </a:r>
            <a:r>
              <a:rPr lang="ru-RU" sz="3200" b="1" dirty="0" smtClean="0">
                <a:latin typeface="Book Antiqua" pitchFamily="18" charset="0"/>
              </a:rPr>
              <a:t>-нет</a:t>
            </a:r>
            <a:endParaRPr lang="ru-RU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643570" y="214290"/>
            <a:ext cx="328614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19" y="26498"/>
            <a:ext cx="8206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Как правильно </a:t>
            </a:r>
          </a:p>
          <a:p>
            <a:r>
              <a:rPr lang="ru-RU" sz="4800" b="1" dirty="0" smtClean="0">
                <a:latin typeface="Book Antiqua" pitchFamily="18" charset="0"/>
              </a:rPr>
              <a:t>пишется изображенное слово? </a:t>
            </a:r>
            <a:endParaRPr lang="ru-RU" sz="4400" dirty="0" smtClean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865510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5865509"/>
            <a:ext cx="2472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latin typeface="Book Antiqua" pitchFamily="18" charset="0"/>
              </a:rPr>
              <a:t>С</a:t>
            </a:r>
            <a:r>
              <a:rPr lang="ru-RU" sz="4800" b="1" dirty="0" smtClean="0">
                <a:latin typeface="Book Antiqua" pitchFamily="18" charset="0"/>
              </a:rPr>
              <a:t>олнце</a:t>
            </a:r>
            <a:endParaRPr lang="ru-RU" sz="48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4132" y="272190"/>
            <a:ext cx="2501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2.  Правописание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s://bdzhola.com/Media/images/news/big/a71fb41439a4483bed1da2a62d76b3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32" y="2334818"/>
            <a:ext cx="6492736" cy="355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128" y="620688"/>
            <a:ext cx="2928958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47.   Поговорки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212" y="260648"/>
            <a:ext cx="7887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Одно дело </a:t>
            </a:r>
          </a:p>
          <a:p>
            <a:r>
              <a:rPr lang="ru-RU" sz="4800" b="1" dirty="0" smtClean="0">
                <a:latin typeface="Book Antiqua" pitchFamily="18" charset="0"/>
              </a:rPr>
              <a:t>делаешь,…</a:t>
            </a:r>
            <a:endParaRPr lang="ru-RU" sz="4800" b="1" dirty="0">
              <a:latin typeface="Book Antiqua" pitchFamily="18" charset="0"/>
            </a:endParaRPr>
          </a:p>
        </p:txBody>
      </p:sp>
      <p:pic>
        <p:nvPicPr>
          <p:cNvPr id="41986" name="Picture 2" descr="http://risovach.ru/upload/2014/01/mem/krestnyy-otec_41362171_orig_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96" y="1772816"/>
            <a:ext cx="5705407" cy="417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0464" y="5838362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2600" y="5945683"/>
            <a:ext cx="5524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Book Antiqua" pitchFamily="18" charset="0"/>
              </a:rPr>
              <a:t>…другого не порть</a:t>
            </a:r>
            <a:endParaRPr lang="ru-RU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68144" y="404664"/>
            <a:ext cx="292895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48.   Правописание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90" y="306522"/>
            <a:ext cx="85828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Book Antiqua" pitchFamily="18" charset="0"/>
                <a:cs typeface="Times New Roman" pitchFamily="18" charset="0"/>
              </a:rPr>
              <a:t>Как правильно назвать </a:t>
            </a:r>
            <a:endParaRPr lang="ru-RU" sz="3600" b="1" dirty="0" smtClean="0">
              <a:latin typeface="Book Antiqua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Book Antiqua" pitchFamily="18" charset="0"/>
                <a:cs typeface="Times New Roman" pitchFamily="18" charset="0"/>
              </a:rPr>
              <a:t>человека</a:t>
            </a:r>
            <a:r>
              <a:rPr lang="ru-RU" sz="3600" b="1" dirty="0">
                <a:latin typeface="Book Antiqua" pitchFamily="18" charset="0"/>
                <a:cs typeface="Times New Roman" pitchFamily="18" charset="0"/>
              </a:rPr>
              <a:t>, который чавкает на званом </a:t>
            </a:r>
            <a:r>
              <a:rPr lang="ru-RU" sz="3600" b="1" dirty="0" smtClean="0">
                <a:latin typeface="Book Antiqua" pitchFamily="18" charset="0"/>
                <a:cs typeface="Times New Roman" pitchFamily="18" charset="0"/>
              </a:rPr>
              <a:t>ужине: </a:t>
            </a:r>
            <a:r>
              <a:rPr lang="ru-RU" sz="3600" b="1" dirty="0">
                <a:latin typeface="Book Antiqua" pitchFamily="18" charset="0"/>
                <a:cs typeface="Times New Roman" pitchFamily="18" charset="0"/>
              </a:rPr>
              <a:t>невежа или невежда? </a:t>
            </a:r>
            <a:endParaRPr lang="ru-RU" sz="3600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risovach.ru/upload/2013/01/mem/kot-huy-tibe_7661479_orig_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98" y="2073227"/>
            <a:ext cx="5164401" cy="38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0464" y="5838362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0848" y="5838363"/>
            <a:ext cx="517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Невежа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858148" y="5929330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43570" y="428604"/>
            <a:ext cx="3000396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49.   Толкование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29" y="319878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Book Antiqua" pitchFamily="18" charset="0"/>
              </a:rPr>
              <a:t>Что изначально </a:t>
            </a:r>
          </a:p>
          <a:p>
            <a:r>
              <a:rPr lang="ru-RU" sz="4400" b="1" dirty="0" smtClean="0">
                <a:latin typeface="Book Antiqua" pitchFamily="18" charset="0"/>
              </a:rPr>
              <a:t>значило слово «негодяй»? </a:t>
            </a:r>
          </a:p>
        </p:txBody>
      </p:sp>
      <p:pic>
        <p:nvPicPr>
          <p:cNvPr id="44034" name="Picture 2" descr="http://img1.joyreactor.cc/pics/post/%D0%90%D0%BA%D0%BA%D0%BE%D1%80%D0%B4%D0%B5%D0%BE%D0%BD-5130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26" y="554771"/>
            <a:ext cx="3451547" cy="525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0464" y="5838362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5780782"/>
            <a:ext cx="5158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Book Antiqua" pitchFamily="18" charset="0"/>
              </a:rPr>
              <a:t>Негодяй – не годный к военной </a:t>
            </a:r>
            <a:r>
              <a:rPr lang="ru-RU" sz="3200" b="1" dirty="0" smtClean="0">
                <a:latin typeface="Book Antiqua" pitchFamily="18" charset="0"/>
              </a:rPr>
              <a:t>службе</a:t>
            </a:r>
            <a:endParaRPr lang="ru-RU" sz="32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8" y="428604"/>
            <a:ext cx="3143272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50.   Загадки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88640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b="1" dirty="0">
                <a:latin typeface="Book Antiqua" pitchFamily="18" charset="0"/>
              </a:rPr>
              <a:t>В лесу без огня котел кипит.</a:t>
            </a:r>
          </a:p>
        </p:txBody>
      </p:sp>
      <p:pic>
        <p:nvPicPr>
          <p:cNvPr id="45058" name="Picture 2" descr="http://risovach.ru/upload/2018/04/mem/muravey_173364462_orig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516" y="1628800"/>
            <a:ext cx="5104968" cy="434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0464" y="5838362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0848" y="5838363"/>
            <a:ext cx="517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Муравейник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dn5.echosevera.ru/5b07d41512f17b40285302d2/5b07d5e9ad7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9898" y="188640"/>
            <a:ext cx="5040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Book Antiqua" pitchFamily="18" charset="0"/>
              </a:rPr>
              <a:t>Увидимся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Book Antiqua" pitchFamily="18" charset="0"/>
              </a:rPr>
              <a:t>в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Book Antiqua" pitchFamily="18" charset="0"/>
              </a:rPr>
              <a:t>библиотеке!</a:t>
            </a:r>
            <a:endParaRPr lang="ru-RU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29190" y="285728"/>
            <a:ext cx="4000528" cy="64294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3.  Толкование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3840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Что значит </a:t>
            </a:r>
          </a:p>
          <a:p>
            <a:r>
              <a:rPr lang="ru-RU" sz="4800" b="1" dirty="0" smtClean="0">
                <a:latin typeface="Book Antiqua" pitchFamily="18" charset="0"/>
              </a:rPr>
              <a:t>слово «весьма»?</a:t>
            </a:r>
            <a:endParaRPr lang="ru-RU" sz="4800" b="1" dirty="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656810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2856" y="5656810"/>
            <a:ext cx="4503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Очень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026" name="Picture 2" descr="C:\Users\Сергей\Desktop\Библиотека\Работа\Словари\Рисунок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/>
          <a:stretch/>
        </p:blipFill>
        <p:spPr bwMode="auto">
          <a:xfrm>
            <a:off x="2826147" y="1988840"/>
            <a:ext cx="3821373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3504" y="285728"/>
            <a:ext cx="3429024" cy="57150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4.  Загадки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0337"/>
            <a:ext cx="8892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По </a:t>
            </a:r>
            <a:r>
              <a:rPr lang="ru-RU" sz="4800" b="1" dirty="0">
                <a:latin typeface="Book Antiqua" pitchFamily="18" charset="0"/>
              </a:rPr>
              <a:t>горам, </a:t>
            </a:r>
            <a:r>
              <a:rPr lang="ru-RU" sz="4800" b="1" dirty="0" smtClean="0">
                <a:latin typeface="Book Antiqua" pitchFamily="18" charset="0"/>
              </a:rPr>
              <a:t>по </a:t>
            </a:r>
          </a:p>
          <a:p>
            <a:r>
              <a:rPr lang="ru-RU" sz="4800" b="1" dirty="0" smtClean="0">
                <a:latin typeface="Book Antiqua" pitchFamily="18" charset="0"/>
              </a:rPr>
              <a:t>долам </a:t>
            </a:r>
            <a:r>
              <a:rPr lang="ru-RU" sz="4800" b="1" dirty="0">
                <a:latin typeface="Book Antiqua" pitchFamily="18" charset="0"/>
              </a:rPr>
              <a:t>ходит шуба </a:t>
            </a:r>
            <a:r>
              <a:rPr lang="ru-RU" sz="4800" b="1" dirty="0" smtClean="0">
                <a:latin typeface="Book Antiqua" pitchFamily="18" charset="0"/>
              </a:rPr>
              <a:t>да кафтан</a:t>
            </a:r>
            <a:endParaRPr lang="ru-RU" sz="4800" b="1" dirty="0">
              <a:latin typeface="Book Antiqua" pitchFamily="18" charset="0"/>
            </a:endParaRPr>
          </a:p>
        </p:txBody>
      </p:sp>
      <p:sp>
        <p:nvSpPr>
          <p:cNvPr id="2" name="AutoShape 2" descr="https://images.squarespace-cdn.com/content/v1/56d36e9d86db43f4f77637c1/1557104933948-KXL78YWDGGK9X05MF4I3/ke17ZwdGBToddI8pDm48kI4QtmQGPAVkoP6N6zL2VctZw-zPPgdn4jUwVcJE1ZvWQUxwkmyExglNqGp0IvTJZamWLI2zvYWH8K3-s_4yszcp2ryTI0HqTOaaUohrI8PInPlckkKk-SDu4jPeN36XlQziT6dJFcvemHKIvp6KuWsKMshLAGzx4R3EDFOm1kBS/Sheep+with+pail+on+hea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4" descr="https://images.squarespace-cdn.com/content/v1/56d36e9d86db43f4f77637c1/1557104933948-KXL78YWDGGK9X05MF4I3/ke17ZwdGBToddI8pDm48kI4QtmQGPAVkoP6N6zL2VctZw-zPPgdn4jUwVcJE1ZvWQUxwkmyExglNqGp0IvTJZamWLI2zvYWH8K3-s_4yszcp2ryTI0HqTOaaUohrI8PInPlckkKk-SDu4jPeN36XlQziT6dJFcvemHKIvp6KuWsKMshLAGzx4R3EDFOm1kBS/Sheep+with+pail+on+hea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03" y="1758882"/>
            <a:ext cx="5365141" cy="39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528" y="5656810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2856" y="5656810"/>
            <a:ext cx="4503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 Antiqua" pitchFamily="18" charset="0"/>
              </a:rPr>
              <a:t>Баран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29256" y="214290"/>
            <a:ext cx="3500462" cy="64294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5.  Лингвистические задачки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32656"/>
            <a:ext cx="8501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Book Antiqua" pitchFamily="18" charset="0"/>
              </a:rPr>
              <a:t>Зашифрована фраза: </a:t>
            </a:r>
            <a:endParaRPr lang="ru-RU" sz="1400" b="1" dirty="0" smtClean="0">
              <a:latin typeface="Book Antiqu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latin typeface="Book Antiqua" pitchFamily="18" charset="0"/>
              </a:rPr>
              <a:t>Шыр</a:t>
            </a:r>
            <a:r>
              <a:rPr lang="ru-RU" sz="2800" b="1" dirty="0" smtClean="0">
                <a:latin typeface="Book Antiqua" pitchFamily="18" charset="0"/>
              </a:rPr>
              <a:t>-пир </a:t>
            </a:r>
            <a:r>
              <a:rPr lang="ru-RU" sz="2800" b="1" dirty="0">
                <a:latin typeface="Book Antiqua" pitchFamily="18" charset="0"/>
              </a:rPr>
              <a:t>ю </a:t>
            </a:r>
            <a:r>
              <a:rPr lang="ru-RU" sz="2800" b="1" dirty="0" err="1">
                <a:latin typeface="Book Antiqua" pitchFamily="18" charset="0"/>
              </a:rPr>
              <a:t>пяпюжгы</a:t>
            </a:r>
            <a:r>
              <a:rPr lang="ru-RU" sz="2800" b="1" dirty="0">
                <a:latin typeface="Book Antiqua" pitchFamily="18" charset="0"/>
              </a:rPr>
              <a:t> </a:t>
            </a:r>
            <a:r>
              <a:rPr lang="ru-RU" sz="2800" b="1" dirty="0" err="1">
                <a:latin typeface="Book Antiqua" pitchFamily="18" charset="0"/>
              </a:rPr>
              <a:t>зэлэмъгый</a:t>
            </a:r>
            <a:r>
              <a:rPr lang="ru-RU" sz="2800" b="1" dirty="0">
                <a:latin typeface="Book Antiqua" pitchFamily="18" charset="0"/>
              </a:rPr>
              <a:t> </a:t>
            </a:r>
            <a:r>
              <a:rPr lang="ru-RU" sz="2800" b="1" dirty="0" err="1">
                <a:latin typeface="Book Antiqua" pitchFamily="18" charset="0"/>
              </a:rPr>
              <a:t>гёсрыг</a:t>
            </a:r>
            <a:r>
              <a:rPr lang="ru-RU" sz="2800" b="1" dirty="0">
                <a:latin typeface="Book Antiqua" pitchFamily="18" charset="0"/>
              </a:rPr>
              <a:t>, </a:t>
            </a:r>
            <a:r>
              <a:rPr lang="ru-RU" sz="2800" b="1" dirty="0" err="1">
                <a:latin typeface="Book Antiqua" pitchFamily="18" charset="0"/>
              </a:rPr>
              <a:t>фёд</a:t>
            </a:r>
            <a:r>
              <a:rPr lang="ru-RU" sz="2800" b="1" dirty="0">
                <a:latin typeface="Book Antiqua" pitchFamily="18" charset="0"/>
              </a:rPr>
              <a:t> </a:t>
            </a:r>
            <a:r>
              <a:rPr lang="ru-RU" sz="2800" b="1" dirty="0" err="1">
                <a:latin typeface="Book Antiqua" pitchFamily="18" charset="0"/>
              </a:rPr>
              <a:t>гяг</a:t>
            </a:r>
            <a:r>
              <a:rPr lang="ru-RU" sz="2800" b="1" dirty="0">
                <a:latin typeface="Book Antiqua" pitchFamily="18" charset="0"/>
              </a:rPr>
              <a:t>, </a:t>
            </a:r>
            <a:r>
              <a:rPr lang="ru-RU" sz="2800" b="1" dirty="0" err="1">
                <a:latin typeface="Book Antiqua" pitchFamily="18" charset="0"/>
              </a:rPr>
              <a:t>фёд</a:t>
            </a:r>
            <a:r>
              <a:rPr lang="ru-RU" sz="2800" b="1" dirty="0">
                <a:latin typeface="Book Antiqua" pitchFamily="18" charset="0"/>
              </a:rPr>
              <a:t> </a:t>
            </a:r>
            <a:r>
              <a:rPr lang="ru-RU" sz="2800" b="1" dirty="0" err="1">
                <a:latin typeface="Book Antiqua" pitchFamily="18" charset="0"/>
              </a:rPr>
              <a:t>гяг</a:t>
            </a:r>
            <a:r>
              <a:rPr lang="ru-RU" sz="2800" b="1" dirty="0">
                <a:latin typeface="Book Antiqua" pitchFamily="18" charset="0"/>
              </a:rPr>
              <a:t>, </a:t>
            </a:r>
            <a:r>
              <a:rPr lang="ru-RU" sz="2800" b="1" dirty="0" err="1">
                <a:latin typeface="Book Antiqua" pitchFamily="18" charset="0"/>
              </a:rPr>
              <a:t>зэлэмъгый</a:t>
            </a:r>
            <a:r>
              <a:rPr lang="ru-RU" sz="2800" b="1" dirty="0">
                <a:latin typeface="Book Antiqua" pitchFamily="18" charset="0"/>
              </a:rPr>
              <a:t> </a:t>
            </a:r>
            <a:r>
              <a:rPr lang="ru-RU" sz="2800" b="1" dirty="0" err="1">
                <a:latin typeface="Book Antiqua" pitchFamily="18" charset="0"/>
              </a:rPr>
              <a:t>гёсрыг</a:t>
            </a:r>
            <a:r>
              <a:rPr lang="ru-RU" sz="2800" b="1" dirty="0">
                <a:latin typeface="Book Antiqua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Book Antiqua" pitchFamily="18" charset="0"/>
              </a:rPr>
              <a:t>Расшифруйте </a:t>
            </a:r>
            <a:r>
              <a:rPr lang="ru-RU" sz="2800" b="1" dirty="0">
                <a:latin typeface="Book Antiqua" pitchFamily="18" charset="0"/>
              </a:rPr>
              <a:t>эту фразу.</a:t>
            </a:r>
          </a:p>
        </p:txBody>
      </p:sp>
      <p:pic>
        <p:nvPicPr>
          <p:cNvPr id="6146" name="Picture 2" descr="https://www.meme-arsenal.com/memes/8f40f8163990657e3b6fd03c22aa0ef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23" y="2256964"/>
            <a:ext cx="6120680" cy="339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5656810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2856" y="5656810"/>
            <a:ext cx="5289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Жил-был у бабушки серенький козлик.</a:t>
            </a:r>
            <a:endParaRPr lang="ru-RU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3636" y="142852"/>
            <a:ext cx="2857520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6.   </a:t>
            </a:r>
            <a:r>
              <a:rPr lang="ru-RU" sz="2000" b="1" dirty="0">
                <a:solidFill>
                  <a:schemeClr val="bg1"/>
                </a:solidFill>
              </a:rPr>
              <a:t>П</a:t>
            </a:r>
            <a:r>
              <a:rPr lang="ru-RU" sz="2000" b="1" dirty="0" smtClean="0">
                <a:solidFill>
                  <a:schemeClr val="bg1"/>
                </a:solidFill>
              </a:rPr>
              <a:t>равописание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60648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Book Antiqua" pitchFamily="18" charset="0"/>
                <a:cs typeface="Arial" pitchFamily="34" charset="0"/>
              </a:rPr>
              <a:t>Интелл</a:t>
            </a:r>
            <a:r>
              <a:rPr lang="ru-RU" sz="4800" b="1" u="sng" dirty="0" err="1" smtClean="0">
                <a:latin typeface="Book Antiqua" pitchFamily="18" charset="0"/>
                <a:cs typeface="Arial" pitchFamily="34" charset="0"/>
              </a:rPr>
              <a:t>И</a:t>
            </a:r>
            <a:r>
              <a:rPr lang="ru-RU" sz="4800" b="1" dirty="0" err="1" smtClean="0">
                <a:latin typeface="Book Antiqua" pitchFamily="18" charset="0"/>
                <a:cs typeface="Arial" pitchFamily="34" charset="0"/>
              </a:rPr>
              <a:t>генция</a:t>
            </a:r>
            <a:r>
              <a:rPr lang="ru-RU" sz="4800" b="1" dirty="0" smtClean="0">
                <a:latin typeface="Book Antiqua" pitchFamily="18" charset="0"/>
                <a:cs typeface="Arial" pitchFamily="34" charset="0"/>
              </a:rPr>
              <a:t> </a:t>
            </a:r>
          </a:p>
          <a:p>
            <a:r>
              <a:rPr lang="ru-RU" sz="4800" b="1" dirty="0" smtClean="0">
                <a:latin typeface="Book Antiqua" pitchFamily="18" charset="0"/>
                <a:cs typeface="Arial" pitchFamily="34" charset="0"/>
              </a:rPr>
              <a:t>или </a:t>
            </a:r>
            <a:r>
              <a:rPr lang="ru-RU" sz="4800" b="1" dirty="0" err="1" smtClean="0">
                <a:latin typeface="Book Antiqua" pitchFamily="18" charset="0"/>
                <a:cs typeface="Arial" pitchFamily="34" charset="0"/>
              </a:rPr>
              <a:t>интелл</a:t>
            </a:r>
            <a:r>
              <a:rPr lang="ru-RU" sz="4800" b="1" u="sng" dirty="0" err="1" smtClean="0">
                <a:latin typeface="Book Antiqua" pitchFamily="18" charset="0"/>
                <a:cs typeface="Arial" pitchFamily="34" charset="0"/>
              </a:rPr>
              <a:t>Е</a:t>
            </a:r>
            <a:r>
              <a:rPr lang="ru-RU" sz="4800" b="1" dirty="0" err="1" smtClean="0">
                <a:latin typeface="Book Antiqua" pitchFamily="18" charset="0"/>
                <a:cs typeface="Arial" pitchFamily="34" charset="0"/>
              </a:rPr>
              <a:t>генция</a:t>
            </a:r>
            <a:r>
              <a:rPr lang="ru-RU" sz="4800" b="1" dirty="0">
                <a:latin typeface="Book Antiqua" pitchFamily="18" charset="0"/>
                <a:cs typeface="Arial" pitchFamily="34" charset="0"/>
              </a:rPr>
              <a:t>? </a:t>
            </a:r>
            <a:endParaRPr lang="ru-RU" sz="4800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656810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ОТВЕТ:</a:t>
            </a:r>
            <a:endParaRPr lang="ru-RU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2856" y="5656810"/>
            <a:ext cx="5289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Book Antiqua" pitchFamily="18" charset="0"/>
              </a:rPr>
              <a:t>ИнтеллИгенция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2050" name="Picture 2" descr="C:\Users\Сергей\Desktop\Библиотека\Работа\Словари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330" y="1973942"/>
            <a:ext cx="4609340" cy="368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3373</TotalTime>
  <Words>1222</Words>
  <Application>Microsoft Office PowerPoint</Application>
  <PresentationFormat>Экран (4:3)</PresentationFormat>
  <Paragraphs>315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Словари и мемы. Веселая проверка знаний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ASUS</cp:lastModifiedBy>
  <cp:revision>508</cp:revision>
  <dcterms:created xsi:type="dcterms:W3CDTF">2013-10-16T18:16:00Z</dcterms:created>
  <dcterms:modified xsi:type="dcterms:W3CDTF">2020-04-10T09:53:44Z</dcterms:modified>
</cp:coreProperties>
</file>